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w="13573">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31029"/>
          </a:xfrm>
          <a:prstGeom prst="rect">
            <a:avLst/>
          </a:prstGeom>
        </p:spPr>
      </p:pic>
      <p:sp>
        <p:nvSpPr>
          <p:cNvPr id="5" name="Text 1"/>
          <p:cNvSpPr/>
          <p:nvPr/>
        </p:nvSpPr>
        <p:spPr>
          <a:xfrm>
            <a:off x="818793" y="600432"/>
            <a:ext cx="7506414" cy="1637586"/>
          </a:xfrm>
          <a:prstGeom prst="rect">
            <a:avLst/>
          </a:prstGeom>
          <a:noFill/>
          <a:ln/>
        </p:spPr>
        <p:txBody>
          <a:bodyPr wrap="square" rtlCol="0" anchor="t"/>
          <a:lstStyle/>
          <a:p>
            <a:pPr indent="0" marL="0">
              <a:lnSpc>
                <a:spcPts val="6448"/>
              </a:lnSpc>
              <a:buNone/>
            </a:pPr>
            <a:r>
              <a:rPr lang="en-US" sz="5158" dirty="0">
                <a:solidFill>
                  <a:srgbClr val="312F2B"/>
                </a:solidFill>
                <a:latin typeface="Gelasio" pitchFamily="34" charset="0"/>
                <a:ea typeface="Gelasio" pitchFamily="34" charset="-122"/>
                <a:cs typeface="Gelasio" pitchFamily="34" charset="-120"/>
              </a:rPr>
              <a:t>Le Supermarché Informatisé</a:t>
            </a:r>
            <a:endParaRPr lang="en-US" sz="5158" dirty="0"/>
          </a:p>
        </p:txBody>
      </p:sp>
      <p:sp>
        <p:nvSpPr>
          <p:cNvPr id="6" name="Text 2"/>
          <p:cNvSpPr/>
          <p:nvPr/>
        </p:nvSpPr>
        <p:spPr>
          <a:xfrm>
            <a:off x="818793" y="2565440"/>
            <a:ext cx="7506414" cy="3493294"/>
          </a:xfrm>
          <a:prstGeom prst="rect">
            <a:avLst/>
          </a:prstGeom>
          <a:noFill/>
          <a:ln/>
        </p:spPr>
        <p:txBody>
          <a:bodyPr wrap="square" rtlCol="0" anchor="t"/>
          <a:lstStyle/>
          <a:p>
            <a:pPr indent="0" marL="0">
              <a:lnSpc>
                <a:spcPts val="2751"/>
              </a:lnSpc>
              <a:buNone/>
            </a:pPr>
            <a:r>
              <a:rPr lang="en-US" sz="1719" dirty="0">
                <a:solidFill>
                  <a:srgbClr val="272525"/>
                </a:solidFill>
                <a:latin typeface="Lato" pitchFamily="34" charset="0"/>
                <a:ea typeface="Lato" pitchFamily="34" charset="-122"/>
                <a:cs typeface="Lato" pitchFamily="34" charset="-120"/>
              </a:rPr>
              <a:t>Un supermarché est un type de magasin de vente au détail qui propose une large gamme de produits alimentaires et non alimentaires. Les supermarchés sont généralement organisés de manière à permettre aux clients de faire leurs achats de manière autonome en se déplaçant à travers les allées et en choisissant les produits qui les intéressent. Un supermarché informatisé intègre des technologies de l'information pour optimiser la gestion des stocks, automatiser les opérations ,améliorer l'expérience client et surtout augmente la sécurité . Cela implique l'utilisation de systèmes informatisés et de logiciels pour rendre les processus plus efficaces et offrir une expérience d'achat plus moderne.</a:t>
            </a:r>
            <a:endParaRPr lang="en-US" sz="1719" dirty="0"/>
          </a:p>
        </p:txBody>
      </p:sp>
      <p:sp>
        <p:nvSpPr>
          <p:cNvPr id="7" name="Text 3"/>
          <p:cNvSpPr/>
          <p:nvPr/>
        </p:nvSpPr>
        <p:spPr>
          <a:xfrm>
            <a:off x="818793" y="6304359"/>
            <a:ext cx="7506414" cy="698659"/>
          </a:xfrm>
          <a:prstGeom prst="rect">
            <a:avLst/>
          </a:prstGeom>
          <a:noFill/>
          <a:ln/>
        </p:spPr>
        <p:txBody>
          <a:bodyPr wrap="square" rtlCol="0" anchor="t"/>
          <a:lstStyle/>
          <a:p>
            <a:pPr indent="0" marL="0">
              <a:lnSpc>
                <a:spcPts val="2751"/>
              </a:lnSpc>
              <a:buNone/>
            </a:pPr>
            <a:r>
              <a:rPr lang="en-US" sz="1719" dirty="0">
                <a:solidFill>
                  <a:srgbClr val="272525"/>
                </a:solidFill>
                <a:latin typeface="Lato" pitchFamily="34" charset="0"/>
                <a:ea typeface="Lato" pitchFamily="34" charset="-122"/>
                <a:cs typeface="Lato" pitchFamily="34" charset="-120"/>
              </a:rPr>
              <a:t>Vous souhaitez ouvrir un supermarché informatisé ? Découvrez comment cette innovation révolutionne le secteur de la vente au détail.</a:t>
            </a:r>
            <a:endParaRPr lang="en-US" sz="1719" dirty="0"/>
          </a:p>
        </p:txBody>
      </p:sp>
      <p:sp>
        <p:nvSpPr>
          <p:cNvPr id="8" name="Shape 4"/>
          <p:cNvSpPr/>
          <p:nvPr/>
        </p:nvSpPr>
        <p:spPr>
          <a:xfrm>
            <a:off x="818793" y="7264956"/>
            <a:ext cx="349329" cy="349329"/>
          </a:xfrm>
          <a:prstGeom prst="roundRect">
            <a:avLst>
              <a:gd name="adj" fmla="val 26173280"/>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826413" y="7272576"/>
            <a:ext cx="334089" cy="334089"/>
          </a:xfrm>
          <a:prstGeom prst="rect">
            <a:avLst/>
          </a:prstGeom>
        </p:spPr>
      </p:pic>
      <p:sp>
        <p:nvSpPr>
          <p:cNvPr id="10" name="Text 5"/>
          <p:cNvSpPr/>
          <p:nvPr/>
        </p:nvSpPr>
        <p:spPr>
          <a:xfrm>
            <a:off x="1277183" y="7248644"/>
            <a:ext cx="4053840" cy="381952"/>
          </a:xfrm>
          <a:prstGeom prst="rect">
            <a:avLst/>
          </a:prstGeom>
          <a:noFill/>
          <a:ln/>
        </p:spPr>
        <p:txBody>
          <a:bodyPr wrap="none" rtlCol="0" anchor="t"/>
          <a:lstStyle/>
          <a:p>
            <a:pPr algn="l" indent="0" marL="0">
              <a:lnSpc>
                <a:spcPts val="3009"/>
              </a:lnSpc>
              <a:buNone/>
            </a:pPr>
            <a:r>
              <a:rPr lang="en-US" sz="2149" b="1" dirty="0">
                <a:solidFill>
                  <a:srgbClr val="272525"/>
                </a:solidFill>
                <a:latin typeface="Lato" pitchFamily="34" charset="0"/>
                <a:ea typeface="Lato" pitchFamily="34" charset="-122"/>
                <a:cs typeface="Lato" pitchFamily="34" charset="-120"/>
              </a:rPr>
              <a:t>by Brahim Abderassoul Mahamat</a:t>
            </a:r>
            <a:endParaRPr lang="en-US" sz="2149"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394698"/>
            <a:ext cx="56616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Équipe et Recrutement</a:t>
            </a:r>
            <a:endParaRPr lang="en-US" sz="4374" dirty="0"/>
          </a:p>
        </p:txBody>
      </p:sp>
      <p:sp>
        <p:nvSpPr>
          <p:cNvPr id="7" name="Shape 3"/>
          <p:cNvSpPr/>
          <p:nvPr/>
        </p:nvSpPr>
        <p:spPr>
          <a:xfrm>
            <a:off x="7293054" y="2422327"/>
            <a:ext cx="44410" cy="4412456"/>
          </a:xfrm>
          <a:prstGeom prst="rect">
            <a:avLst/>
          </a:prstGeom>
          <a:solidFill>
            <a:srgbClr val="D1D1C7"/>
          </a:solidFill>
          <a:ln/>
        </p:spPr>
      </p:sp>
      <p:sp>
        <p:nvSpPr>
          <p:cNvPr id="8" name="Shape 4"/>
          <p:cNvSpPr/>
          <p:nvPr/>
        </p:nvSpPr>
        <p:spPr>
          <a:xfrm>
            <a:off x="7565172" y="2823627"/>
            <a:ext cx="777597" cy="44410"/>
          </a:xfrm>
          <a:prstGeom prst="rect">
            <a:avLst/>
          </a:prstGeom>
          <a:solidFill>
            <a:srgbClr val="D1D1C7"/>
          </a:solidFill>
          <a:ln/>
        </p:spPr>
      </p:sp>
      <p:sp>
        <p:nvSpPr>
          <p:cNvPr id="9" name="Shape 5"/>
          <p:cNvSpPr/>
          <p:nvPr/>
        </p:nvSpPr>
        <p:spPr>
          <a:xfrm>
            <a:off x="7065228" y="2595920"/>
            <a:ext cx="499943" cy="499943"/>
          </a:xfrm>
          <a:prstGeom prst="roundRect">
            <a:avLst>
              <a:gd name="adj" fmla="val 20000"/>
            </a:avLst>
          </a:prstGeom>
          <a:solidFill>
            <a:srgbClr val="E8E8E3"/>
          </a:solidFill>
          <a:ln w="13811">
            <a:solidFill>
              <a:srgbClr val="D1D1C7"/>
            </a:solidFill>
            <a:prstDash val="solid"/>
          </a:ln>
        </p:spPr>
      </p:sp>
      <p:sp>
        <p:nvSpPr>
          <p:cNvPr id="10" name="Text 6"/>
          <p:cNvSpPr/>
          <p:nvPr/>
        </p:nvSpPr>
        <p:spPr>
          <a:xfrm>
            <a:off x="7242750" y="2637592"/>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1" name="Text 7"/>
          <p:cNvSpPr/>
          <p:nvPr/>
        </p:nvSpPr>
        <p:spPr>
          <a:xfrm>
            <a:off x="8537258" y="2644497"/>
            <a:ext cx="3307080" cy="36242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Direction Expérimentée </a:t>
            </a:r>
            <a:pPr algn="l"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2" name="Text 8"/>
          <p:cNvSpPr/>
          <p:nvPr/>
        </p:nvSpPr>
        <p:spPr>
          <a:xfrm>
            <a:off x="8537258" y="3229094"/>
            <a:ext cx="405515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Embaucher des cadres passionnés et expérimentés pour piloter l'entreprise vers le succès.</a:t>
            </a:r>
            <a:endParaRPr lang="en-US" sz="1750" dirty="0"/>
          </a:p>
        </p:txBody>
      </p:sp>
      <p:sp>
        <p:nvSpPr>
          <p:cNvPr id="13" name="Shape 9"/>
          <p:cNvSpPr/>
          <p:nvPr/>
        </p:nvSpPr>
        <p:spPr>
          <a:xfrm>
            <a:off x="6287631" y="3934480"/>
            <a:ext cx="777597" cy="44410"/>
          </a:xfrm>
          <a:prstGeom prst="rect">
            <a:avLst/>
          </a:prstGeom>
          <a:solidFill>
            <a:srgbClr val="D1D1C7"/>
          </a:solidFill>
          <a:ln/>
        </p:spPr>
      </p:sp>
      <p:sp>
        <p:nvSpPr>
          <p:cNvPr id="14" name="Shape 10"/>
          <p:cNvSpPr/>
          <p:nvPr/>
        </p:nvSpPr>
        <p:spPr>
          <a:xfrm>
            <a:off x="7065228" y="3706773"/>
            <a:ext cx="499943" cy="499943"/>
          </a:xfrm>
          <a:prstGeom prst="roundRect">
            <a:avLst>
              <a:gd name="adj" fmla="val 20000"/>
            </a:avLst>
          </a:prstGeom>
          <a:solidFill>
            <a:srgbClr val="E8E8E3"/>
          </a:solidFill>
          <a:ln w="13811">
            <a:solidFill>
              <a:srgbClr val="D1D1C7"/>
            </a:solidFill>
            <a:prstDash val="solid"/>
          </a:ln>
        </p:spPr>
      </p:sp>
      <p:sp>
        <p:nvSpPr>
          <p:cNvPr id="15" name="Text 11"/>
          <p:cNvSpPr/>
          <p:nvPr/>
        </p:nvSpPr>
        <p:spPr>
          <a:xfrm>
            <a:off x="7219890" y="3748445"/>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6" name="Text 12"/>
          <p:cNvSpPr/>
          <p:nvPr/>
        </p:nvSpPr>
        <p:spPr>
          <a:xfrm>
            <a:off x="3730943" y="3755350"/>
            <a:ext cx="2362200" cy="362426"/>
          </a:xfrm>
          <a:prstGeom prst="rect">
            <a:avLst/>
          </a:prstGeom>
          <a:noFill/>
          <a:ln/>
        </p:spPr>
        <p:txBody>
          <a:bodyPr wrap="none" rtlCol="0" anchor="t"/>
          <a:lstStyle/>
          <a:p>
            <a:pPr algn="r" indent="0" marL="0">
              <a:lnSpc>
                <a:spcPts val="2734"/>
              </a:lnSpc>
              <a:buNone/>
            </a:pPr>
            <a:r>
              <a:rPr lang="en-US" sz="2187" dirty="0">
                <a:solidFill>
                  <a:srgbClr val="272525"/>
                </a:solidFill>
                <a:latin typeface="Gelasio" pitchFamily="34" charset="0"/>
                <a:ea typeface="Gelasio" pitchFamily="34" charset="-122"/>
                <a:cs typeface="Gelasio" pitchFamily="34" charset="-120"/>
              </a:rPr>
              <a:t>Équipe Engagée </a:t>
            </a:r>
            <a:pPr algn="r"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7" name="Text 13"/>
          <p:cNvSpPr/>
          <p:nvPr/>
        </p:nvSpPr>
        <p:spPr>
          <a:xfrm>
            <a:off x="2037993" y="4339947"/>
            <a:ext cx="4055150" cy="710803"/>
          </a:xfrm>
          <a:prstGeom prst="rect">
            <a:avLst/>
          </a:prstGeom>
          <a:noFill/>
          <a:ln/>
        </p:spPr>
        <p:txBody>
          <a:bodyPr wrap="square" rtlCol="0" anchor="t"/>
          <a:lstStyle/>
          <a:p>
            <a:pPr algn="r" indent="0" marL="0">
              <a:lnSpc>
                <a:spcPts val="2799"/>
              </a:lnSpc>
              <a:buNone/>
            </a:pPr>
            <a:r>
              <a:rPr lang="en-US" sz="1750" dirty="0">
                <a:solidFill>
                  <a:srgbClr val="272525"/>
                </a:solidFill>
                <a:latin typeface="Lato" pitchFamily="34" charset="0"/>
                <a:ea typeface="Lato" pitchFamily="34" charset="-122"/>
                <a:cs typeface="Lato" pitchFamily="34" charset="-120"/>
              </a:rPr>
              <a:t>Recruter des employés motivés qui partagent ma vision et mes valeurs.</a:t>
            </a:r>
            <a:endParaRPr lang="en-US" sz="1750" dirty="0"/>
          </a:p>
        </p:txBody>
      </p:sp>
      <p:sp>
        <p:nvSpPr>
          <p:cNvPr id="18" name="Shape 14"/>
          <p:cNvSpPr/>
          <p:nvPr/>
        </p:nvSpPr>
        <p:spPr>
          <a:xfrm>
            <a:off x="7565172" y="5140940"/>
            <a:ext cx="777597" cy="44410"/>
          </a:xfrm>
          <a:prstGeom prst="rect">
            <a:avLst/>
          </a:prstGeom>
          <a:solidFill>
            <a:srgbClr val="D1D1C7"/>
          </a:solidFill>
          <a:ln/>
        </p:spPr>
      </p:sp>
      <p:sp>
        <p:nvSpPr>
          <p:cNvPr id="19" name="Shape 15"/>
          <p:cNvSpPr/>
          <p:nvPr/>
        </p:nvSpPr>
        <p:spPr>
          <a:xfrm>
            <a:off x="7065228" y="4913233"/>
            <a:ext cx="499943" cy="499943"/>
          </a:xfrm>
          <a:prstGeom prst="roundRect">
            <a:avLst>
              <a:gd name="adj" fmla="val 20000"/>
            </a:avLst>
          </a:prstGeom>
          <a:solidFill>
            <a:srgbClr val="E8E8E3"/>
          </a:solidFill>
          <a:ln w="13811">
            <a:solidFill>
              <a:srgbClr val="D1D1C7"/>
            </a:solidFill>
            <a:prstDash val="solid"/>
          </a:ln>
        </p:spPr>
      </p:sp>
      <p:sp>
        <p:nvSpPr>
          <p:cNvPr id="20" name="Text 16"/>
          <p:cNvSpPr/>
          <p:nvPr/>
        </p:nvSpPr>
        <p:spPr>
          <a:xfrm>
            <a:off x="7223700" y="4954905"/>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21" name="Text 17"/>
          <p:cNvSpPr/>
          <p:nvPr/>
        </p:nvSpPr>
        <p:spPr>
          <a:xfrm>
            <a:off x="8537258" y="4961811"/>
            <a:ext cx="3710940" cy="36242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Taille Optimale de l'Équipe </a:t>
            </a:r>
            <a:pPr algn="l"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22" name="Text 18"/>
          <p:cNvSpPr/>
          <p:nvPr/>
        </p:nvSpPr>
        <p:spPr>
          <a:xfrm>
            <a:off x="8537258" y="5546408"/>
            <a:ext cx="405515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Établissement  d'une structure organisationnelle adaptée à nos besoins et à votre budget. </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0358">
            <a:solidFill>
              <a:srgbClr val="FFFFFF">
                <a:alpha val="64000"/>
              </a:srgbClr>
            </a:solidFill>
            <a:prstDash val="solid"/>
          </a:ln>
        </p:spPr>
      </p:sp>
      <p:sp>
        <p:nvSpPr>
          <p:cNvPr id="4" name="Text 1"/>
          <p:cNvSpPr/>
          <p:nvPr/>
        </p:nvSpPr>
        <p:spPr>
          <a:xfrm>
            <a:off x="3335179" y="460772"/>
            <a:ext cx="5501640" cy="523637"/>
          </a:xfrm>
          <a:prstGeom prst="rect">
            <a:avLst/>
          </a:prstGeom>
          <a:noFill/>
          <a:ln/>
        </p:spPr>
        <p:txBody>
          <a:bodyPr wrap="none" rtlCol="0" anchor="t"/>
          <a:lstStyle/>
          <a:p>
            <a:pPr indent="0" marL="0">
              <a:lnSpc>
                <a:spcPts val="4124"/>
              </a:lnSpc>
              <a:buNone/>
            </a:pPr>
            <a:r>
              <a:rPr lang="en-US" sz="3299" dirty="0">
                <a:solidFill>
                  <a:srgbClr val="312F2B"/>
                </a:solidFill>
                <a:latin typeface="Gelasio" pitchFamily="34" charset="0"/>
                <a:ea typeface="Gelasio" pitchFamily="34" charset="-122"/>
                <a:cs typeface="Gelasio" pitchFamily="34" charset="-120"/>
              </a:rPr>
              <a:t>Besoin en Matériel et Logiciel</a:t>
            </a:r>
            <a:endParaRPr lang="en-US" sz="3299" dirty="0"/>
          </a:p>
        </p:txBody>
      </p:sp>
      <p:sp>
        <p:nvSpPr>
          <p:cNvPr id="5" name="Text 2"/>
          <p:cNvSpPr/>
          <p:nvPr/>
        </p:nvSpPr>
        <p:spPr>
          <a:xfrm>
            <a:off x="3335179" y="1235750"/>
            <a:ext cx="1675686" cy="261699"/>
          </a:xfrm>
          <a:prstGeom prst="rect">
            <a:avLst/>
          </a:prstGeom>
          <a:noFill/>
          <a:ln/>
        </p:spPr>
        <p:txBody>
          <a:bodyPr wrap="none" rtlCol="0" anchor="t"/>
          <a:lstStyle/>
          <a:p>
            <a:pPr indent="0" marL="0">
              <a:lnSpc>
                <a:spcPts val="2062"/>
              </a:lnSpc>
              <a:buNone/>
            </a:pPr>
            <a:r>
              <a:rPr lang="en-US" sz="1649" dirty="0">
                <a:solidFill>
                  <a:srgbClr val="312F2B"/>
                </a:solidFill>
                <a:latin typeface="Gelasio" pitchFamily="34" charset="0"/>
                <a:ea typeface="Gelasio" pitchFamily="34" charset="-122"/>
                <a:cs typeface="Gelasio" pitchFamily="34" charset="-120"/>
              </a:rPr>
              <a:t>Matériel:</a:t>
            </a:r>
            <a:endParaRPr lang="en-US" sz="1649" dirty="0"/>
          </a:p>
        </p:txBody>
      </p:sp>
      <p:sp>
        <p:nvSpPr>
          <p:cNvPr id="6" name="Text 3"/>
          <p:cNvSpPr/>
          <p:nvPr/>
        </p:nvSpPr>
        <p:spPr>
          <a:xfrm>
            <a:off x="3335179" y="1748790"/>
            <a:ext cx="7960043" cy="536019"/>
          </a:xfrm>
          <a:prstGeom prst="rect">
            <a:avLst/>
          </a:prstGeom>
          <a:noFill/>
          <a:ln/>
        </p:spPr>
        <p:txBody>
          <a:bodyPr wrap="square" rtlCol="0" anchor="t"/>
          <a:lstStyle/>
          <a:p>
            <a:pPr indent="0" marL="0">
              <a:lnSpc>
                <a:spcPts val="2111"/>
              </a:lnSpc>
              <a:buNone/>
            </a:pPr>
            <a:r>
              <a:rPr lang="en-US" sz="1320" dirty="0">
                <a:solidFill>
                  <a:srgbClr val="272525"/>
                </a:solidFill>
                <a:latin typeface="Lato" pitchFamily="34" charset="0"/>
                <a:ea typeface="Lato" pitchFamily="34" charset="-122"/>
                <a:cs typeface="Lato" pitchFamily="34" charset="-120"/>
              </a:rPr>
              <a:t>Systèmes d'Étiquetage et de Balayage, Caisses Enregistreuses Informatisées ,Équipement Informatique pour le Personnel et Serveurs et Stockage.</a:t>
            </a:r>
            <a:endParaRPr lang="en-US" sz="1320" dirty="0"/>
          </a:p>
        </p:txBody>
      </p:sp>
      <p:sp>
        <p:nvSpPr>
          <p:cNvPr id="7" name="Text 4"/>
          <p:cNvSpPr/>
          <p:nvPr/>
        </p:nvSpPr>
        <p:spPr>
          <a:xfrm>
            <a:off x="3335179" y="2536150"/>
            <a:ext cx="1675686" cy="261699"/>
          </a:xfrm>
          <a:prstGeom prst="rect">
            <a:avLst/>
          </a:prstGeom>
          <a:noFill/>
          <a:ln/>
        </p:spPr>
        <p:txBody>
          <a:bodyPr wrap="none" rtlCol="0" anchor="t"/>
          <a:lstStyle/>
          <a:p>
            <a:pPr indent="0" marL="0">
              <a:lnSpc>
                <a:spcPts val="2062"/>
              </a:lnSpc>
              <a:buNone/>
            </a:pPr>
            <a:r>
              <a:rPr lang="en-US" sz="1649" dirty="0">
                <a:solidFill>
                  <a:srgbClr val="312F2B"/>
                </a:solidFill>
                <a:latin typeface="Gelasio" pitchFamily="34" charset="0"/>
                <a:ea typeface="Gelasio" pitchFamily="34" charset="-122"/>
                <a:cs typeface="Gelasio" pitchFamily="34" charset="-120"/>
              </a:rPr>
              <a:t>Logiciel :</a:t>
            </a:r>
            <a:endParaRPr lang="en-US" sz="1649" dirty="0"/>
          </a:p>
        </p:txBody>
      </p:sp>
      <p:sp>
        <p:nvSpPr>
          <p:cNvPr id="8" name="Text 5"/>
          <p:cNvSpPr/>
          <p:nvPr/>
        </p:nvSpPr>
        <p:spPr>
          <a:xfrm>
            <a:off x="3335179" y="3049191"/>
            <a:ext cx="7960043" cy="536019"/>
          </a:xfrm>
          <a:prstGeom prst="rect">
            <a:avLst/>
          </a:prstGeom>
          <a:noFill/>
          <a:ln/>
        </p:spPr>
        <p:txBody>
          <a:bodyPr wrap="square" rtlCol="0" anchor="t"/>
          <a:lstStyle/>
          <a:p>
            <a:pPr indent="0" marL="0">
              <a:lnSpc>
                <a:spcPts val="2111"/>
              </a:lnSpc>
              <a:buNone/>
            </a:pPr>
            <a:r>
              <a:rPr lang="en-US" sz="1320" dirty="0">
                <a:solidFill>
                  <a:srgbClr val="272525"/>
                </a:solidFill>
                <a:latin typeface="Lato" pitchFamily="34" charset="0"/>
                <a:ea typeface="Lato" pitchFamily="34" charset="-122"/>
                <a:cs typeface="Lato" pitchFamily="34" charset="-120"/>
              </a:rPr>
              <a:t>Systèmes de Gestion des Stocks ,Logiciel de Point de Vente (POS),Applications Mobiles, Applications Mobiles ,Logiciels d'Analyse de Données et Systèmes de Sécurité Informatique.</a:t>
            </a:r>
            <a:endParaRPr lang="en-US" sz="1320" dirty="0"/>
          </a:p>
        </p:txBody>
      </p:sp>
      <p:sp>
        <p:nvSpPr>
          <p:cNvPr id="9" name="Text 6"/>
          <p:cNvSpPr/>
          <p:nvPr/>
        </p:nvSpPr>
        <p:spPr>
          <a:xfrm>
            <a:off x="3335179" y="3836551"/>
            <a:ext cx="7960043" cy="1047274"/>
          </a:xfrm>
          <a:prstGeom prst="rect">
            <a:avLst/>
          </a:prstGeom>
          <a:noFill/>
          <a:ln/>
        </p:spPr>
        <p:txBody>
          <a:bodyPr wrap="square" rtlCol="0" anchor="t"/>
          <a:lstStyle/>
          <a:p>
            <a:pPr indent="0" marL="0">
              <a:lnSpc>
                <a:spcPts val="4124"/>
              </a:lnSpc>
              <a:buNone/>
            </a:pPr>
            <a:r>
              <a:rPr lang="en-US" sz="3299" dirty="0">
                <a:solidFill>
                  <a:srgbClr val="312F2B"/>
                </a:solidFill>
                <a:latin typeface="Gelasio" pitchFamily="34" charset="0"/>
                <a:ea typeface="Gelasio" pitchFamily="34" charset="-122"/>
                <a:cs typeface="Gelasio" pitchFamily="34" charset="-120"/>
              </a:rPr>
              <a:t>Le statut juridique de mon future Entreprise</a:t>
            </a:r>
            <a:endParaRPr lang="en-US" sz="3299" dirty="0"/>
          </a:p>
        </p:txBody>
      </p:sp>
      <p:sp>
        <p:nvSpPr>
          <p:cNvPr id="10" name="Text 7"/>
          <p:cNvSpPr/>
          <p:nvPr/>
        </p:nvSpPr>
        <p:spPr>
          <a:xfrm>
            <a:off x="3335179" y="5135166"/>
            <a:ext cx="7960043" cy="804029"/>
          </a:xfrm>
          <a:prstGeom prst="rect">
            <a:avLst/>
          </a:prstGeom>
          <a:noFill/>
          <a:ln/>
        </p:spPr>
        <p:txBody>
          <a:bodyPr wrap="square" rtlCol="0" anchor="t"/>
          <a:lstStyle/>
          <a:p>
            <a:pPr indent="0" marL="0">
              <a:lnSpc>
                <a:spcPts val="2111"/>
              </a:lnSpc>
              <a:buNone/>
            </a:pPr>
            <a:r>
              <a:rPr lang="en-US" sz="1320" dirty="0">
                <a:solidFill>
                  <a:srgbClr val="272525"/>
                </a:solidFill>
                <a:latin typeface="Lato" pitchFamily="34" charset="0"/>
                <a:ea typeface="Lato" pitchFamily="34" charset="-122"/>
                <a:cs typeface="Lato" pitchFamily="34" charset="-120"/>
              </a:rPr>
              <a:t>Nous avons décidé d'opter pour le statut juridique de Société à Responsabilité Limitée (SARL) afin de bénéficier des avantages de la responsabilité limitée tout en offrant une structure flexible et adaptée à notre entreprise.</a:t>
            </a:r>
            <a:endParaRPr lang="en-US" sz="1320" dirty="0"/>
          </a:p>
        </p:txBody>
      </p:sp>
      <p:sp>
        <p:nvSpPr>
          <p:cNvPr id="11" name="Text 8"/>
          <p:cNvSpPr/>
          <p:nvPr/>
        </p:nvSpPr>
        <p:spPr>
          <a:xfrm>
            <a:off x="3335179" y="6190536"/>
            <a:ext cx="5829300" cy="523637"/>
          </a:xfrm>
          <a:prstGeom prst="rect">
            <a:avLst/>
          </a:prstGeom>
          <a:noFill/>
          <a:ln/>
        </p:spPr>
        <p:txBody>
          <a:bodyPr wrap="none" rtlCol="0" anchor="t"/>
          <a:lstStyle/>
          <a:p>
            <a:pPr indent="0" marL="0">
              <a:lnSpc>
                <a:spcPts val="4124"/>
              </a:lnSpc>
              <a:buNone/>
            </a:pPr>
            <a:r>
              <a:rPr lang="en-US" sz="3299" dirty="0">
                <a:solidFill>
                  <a:srgbClr val="312F2B"/>
                </a:solidFill>
                <a:latin typeface="Gelasio" pitchFamily="34" charset="0"/>
                <a:ea typeface="Gelasio" pitchFamily="34" charset="-122"/>
                <a:cs typeface="Gelasio" pitchFamily="34" charset="-120"/>
              </a:rPr>
              <a:t>Le financement de l'Entreprise </a:t>
            </a:r>
            <a:endParaRPr lang="en-US" sz="3299" dirty="0"/>
          </a:p>
        </p:txBody>
      </p:sp>
      <p:sp>
        <p:nvSpPr>
          <p:cNvPr id="12" name="Text 9"/>
          <p:cNvSpPr/>
          <p:nvPr/>
        </p:nvSpPr>
        <p:spPr>
          <a:xfrm>
            <a:off x="3335179" y="6965513"/>
            <a:ext cx="7960043" cy="804029"/>
          </a:xfrm>
          <a:prstGeom prst="rect">
            <a:avLst/>
          </a:prstGeom>
          <a:noFill/>
          <a:ln/>
        </p:spPr>
        <p:txBody>
          <a:bodyPr wrap="square" rtlCol="0" anchor="t"/>
          <a:lstStyle/>
          <a:p>
            <a:pPr indent="0" marL="0">
              <a:lnSpc>
                <a:spcPts val="2111"/>
              </a:lnSpc>
              <a:buNone/>
            </a:pPr>
            <a:r>
              <a:rPr lang="en-US" sz="1320" dirty="0">
                <a:solidFill>
                  <a:srgbClr val="272525"/>
                </a:solidFill>
                <a:latin typeface="Lato" pitchFamily="34" charset="0"/>
                <a:ea typeface="Lato" pitchFamily="34" charset="-122"/>
                <a:cs typeface="Lato" pitchFamily="34" charset="-120"/>
              </a:rPr>
              <a:t>Notre projet de supermarché informatisé sera financé par une combinaison de fonds propres, d'emprunts bancaires et de partenariats stratégiques. Cette approche diversifiée vise à assurer la stabilité financière tout en permettant une croissance durable et l'implémentation efficace de la technologie nécessaire.</a:t>
            </a:r>
            <a:endParaRPr lang="en-US" sz="132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643420"/>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Conclusion</a:t>
            </a:r>
            <a:endParaRPr lang="en-US" sz="4374" dirty="0"/>
          </a:p>
        </p:txBody>
      </p:sp>
      <p:sp>
        <p:nvSpPr>
          <p:cNvPr id="5" name="Text 2"/>
          <p:cNvSpPr/>
          <p:nvPr/>
        </p:nvSpPr>
        <p:spPr>
          <a:xfrm>
            <a:off x="2037993" y="2782133"/>
            <a:ext cx="10554414" cy="3198614"/>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En synthèse, la conception d'un supermarché informatisé repose sur une analyse minutieuse de divers aspects allant de la définition des produits à la stratégie de communication en passant par la gestion des ressources matérielles et logicielles. L'identification claire des clients, la segmentation stratégique du marché, et le positionnement distinctif sont des éléments clés pour créer une expérience client unique et répondre aux évolutions du secteur. La flexibilité, l'innovation, et une communication efficace émergent comme des piliers fondamentaux pour le succès de ce projet, tout en intégrant les dernières avancées technologiques pour optimiser les opérations et anticiper les attentes des consommateurs. En résumé, le supermarché informatisé représente une fusion habile entre la tradition du commerce de détail et les avantages de la révolution numérique, offrant ainsi une perspective prometteuse dans l'évolution du secteur de la distribution.</a:t>
            </a:r>
            <a:endParaRPr lang="en-US" sz="1750" dirty="0"/>
          </a:p>
        </p:txBody>
      </p:sp>
      <p:sp>
        <p:nvSpPr>
          <p:cNvPr id="6" name="Text 3"/>
          <p:cNvSpPr/>
          <p:nvPr/>
        </p:nvSpPr>
        <p:spPr>
          <a:xfrm>
            <a:off x="2037993" y="6230660"/>
            <a:ext cx="10554414"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860465"/>
            <a:ext cx="717042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Désignation de Votre Produit</a:t>
            </a:r>
            <a:endParaRPr lang="en-US" sz="4374" dirty="0"/>
          </a:p>
        </p:txBody>
      </p:sp>
      <p:sp>
        <p:nvSpPr>
          <p:cNvPr id="5" name="Text 2"/>
          <p:cNvSpPr/>
          <p:nvPr/>
        </p:nvSpPr>
        <p:spPr>
          <a:xfrm>
            <a:off x="2037993" y="1999178"/>
            <a:ext cx="1055441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 désignation des produits pour un supermarché informatisé nécessite une approche organisée et claire, notamment en intégrant des éléments tels que le nom du produit, la catégorie, la marque, les informations sur l'emballage et les spécifications pertinentes.</a:t>
            </a:r>
            <a:endParaRPr lang="en-US" sz="1750" dirty="0"/>
          </a:p>
        </p:txBody>
      </p:sp>
      <p:sp>
        <p:nvSpPr>
          <p:cNvPr id="6" name="Text 3"/>
          <p:cNvSpPr/>
          <p:nvPr/>
        </p:nvSpPr>
        <p:spPr>
          <a:xfrm>
            <a:off x="2037993" y="3315295"/>
            <a:ext cx="10554414" cy="355402"/>
          </a:xfrm>
          <a:prstGeom prst="rect">
            <a:avLst/>
          </a:prstGeom>
          <a:noFill/>
          <a:ln/>
        </p:spPr>
        <p:txBody>
          <a:bodyPr wrap="none" rtlCol="0" anchor="t"/>
          <a:lstStyle/>
          <a:p>
            <a:pPr indent="0" marL="0">
              <a:lnSpc>
                <a:spcPts val="2799"/>
              </a:lnSpc>
              <a:buNone/>
            </a:pPr>
            <a:r>
              <a:rPr lang="en-US" sz="1750" b="1" dirty="0">
                <a:solidFill>
                  <a:srgbClr val="272525"/>
                </a:solidFill>
                <a:latin typeface="Lato" pitchFamily="34" charset="0"/>
                <a:ea typeface="Lato" pitchFamily="34" charset="-122"/>
                <a:cs typeface="Lato" pitchFamily="34" charset="-120"/>
              </a:rPr>
              <a:t>Exemple de Désignation :</a:t>
            </a:r>
            <a:endParaRPr lang="en-US" sz="1750" dirty="0"/>
          </a:p>
        </p:txBody>
      </p:sp>
      <p:sp>
        <p:nvSpPr>
          <p:cNvPr id="7" name="Text 4"/>
          <p:cNvSpPr/>
          <p:nvPr/>
        </p:nvSpPr>
        <p:spPr>
          <a:xfrm>
            <a:off x="2393394" y="3920609"/>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Nom du Produit :</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Céréales au Miel Crunchy</a:t>
            </a:r>
            <a:endParaRPr lang="en-US" sz="1750" dirty="0"/>
          </a:p>
        </p:txBody>
      </p:sp>
      <p:sp>
        <p:nvSpPr>
          <p:cNvPr id="8" name="Text 5"/>
          <p:cNvSpPr/>
          <p:nvPr/>
        </p:nvSpPr>
        <p:spPr>
          <a:xfrm>
            <a:off x="2393394" y="4364831"/>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Catégorie :</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Alimentation / Petit-déjeuner</a:t>
            </a:r>
            <a:endParaRPr lang="en-US" sz="1750" dirty="0"/>
          </a:p>
        </p:txBody>
      </p:sp>
      <p:sp>
        <p:nvSpPr>
          <p:cNvPr id="9" name="Text 6"/>
          <p:cNvSpPr/>
          <p:nvPr/>
        </p:nvSpPr>
        <p:spPr>
          <a:xfrm>
            <a:off x="2393394" y="4809053"/>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Marque :</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NutriDelight</a:t>
            </a:r>
            <a:endParaRPr lang="en-US" sz="1750" dirty="0"/>
          </a:p>
        </p:txBody>
      </p:sp>
      <p:sp>
        <p:nvSpPr>
          <p:cNvPr id="10" name="Text 7"/>
          <p:cNvSpPr/>
          <p:nvPr/>
        </p:nvSpPr>
        <p:spPr>
          <a:xfrm>
            <a:off x="2393394" y="525327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Emballage :</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Boîte de 500g</a:t>
            </a:r>
            <a:endParaRPr lang="en-US" sz="1750" dirty="0"/>
          </a:p>
        </p:txBody>
      </p:sp>
      <p:sp>
        <p:nvSpPr>
          <p:cNvPr id="11" name="Text 8"/>
          <p:cNvSpPr/>
          <p:nvPr/>
        </p:nvSpPr>
        <p:spPr>
          <a:xfrm>
            <a:off x="2393394" y="5697498"/>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272525"/>
                </a:solidFill>
                <a:latin typeface="Lato" pitchFamily="34" charset="0"/>
                <a:ea typeface="Lato" pitchFamily="34" charset="-122"/>
                <a:cs typeface="Lato" pitchFamily="34" charset="-120"/>
              </a:rPr>
              <a:t>Spécifications :</a:t>
            </a:r>
            <a:pPr algn="l" indent="0" marL="0">
              <a:lnSpc>
                <a:spcPts val="2799"/>
              </a:lnSpc>
              <a:buNone/>
            </a:pPr>
            <a:r>
              <a:rPr lang="en-US" sz="1750" dirty="0">
                <a:solidFill>
                  <a:srgbClr val="272525"/>
                </a:solidFill>
                <a:latin typeface="Lato" pitchFamily="34" charset="0"/>
                <a:ea typeface="Lato" pitchFamily="34" charset="-122"/>
                <a:cs typeface="Lato" pitchFamily="34" charset="-120"/>
              </a:rPr>
              <a:t> Ingrédients - Avoine, Miel ; Allergènes - Peut contenir des fruits à coque ; Valeur nutritionnelle - 120 calories par portion.</a:t>
            </a:r>
            <a:endParaRPr lang="en-US" sz="1750" dirty="0"/>
          </a:p>
        </p:txBody>
      </p:sp>
      <p:sp>
        <p:nvSpPr>
          <p:cNvPr id="12" name="Text 9"/>
          <p:cNvSpPr/>
          <p:nvPr/>
        </p:nvSpPr>
        <p:spPr>
          <a:xfrm>
            <a:off x="2037993" y="6658213"/>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Cela permet une identification rapide et précise du produit par le client tout en facilitant la gestion des stocks et des commandes.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w="10835">
            <a:solidFill>
              <a:srgbClr val="FFFFFF">
                <a:alpha val="64000"/>
              </a:srgbClr>
            </a:solidFill>
            <a:prstDash val="solid"/>
          </a:ln>
        </p:spPr>
      </p:sp>
      <p:sp>
        <p:nvSpPr>
          <p:cNvPr id="4" name="Text 1"/>
          <p:cNvSpPr/>
          <p:nvPr/>
        </p:nvSpPr>
        <p:spPr>
          <a:xfrm>
            <a:off x="3155037" y="481608"/>
            <a:ext cx="5097780" cy="547330"/>
          </a:xfrm>
          <a:prstGeom prst="rect">
            <a:avLst/>
          </a:prstGeom>
          <a:noFill/>
          <a:ln/>
        </p:spPr>
        <p:txBody>
          <a:bodyPr wrap="none" rtlCol="0" anchor="t"/>
          <a:lstStyle/>
          <a:p>
            <a:pPr indent="0" marL="0">
              <a:lnSpc>
                <a:spcPts val="4310"/>
              </a:lnSpc>
              <a:buNone/>
            </a:pPr>
            <a:r>
              <a:rPr lang="en-US" sz="3448" dirty="0">
                <a:solidFill>
                  <a:srgbClr val="312F2B"/>
                </a:solidFill>
                <a:latin typeface="Gelasio" pitchFamily="34" charset="0"/>
                <a:ea typeface="Gelasio" pitchFamily="34" charset="-122"/>
                <a:cs typeface="Gelasio" pitchFamily="34" charset="-120"/>
              </a:rPr>
              <a:t>Analyse de la Concurrence</a:t>
            </a:r>
            <a:endParaRPr lang="en-US" sz="3448" dirty="0"/>
          </a:p>
        </p:txBody>
      </p:sp>
      <p:sp>
        <p:nvSpPr>
          <p:cNvPr id="5" name="Text 2"/>
          <p:cNvSpPr/>
          <p:nvPr/>
        </p:nvSpPr>
        <p:spPr>
          <a:xfrm>
            <a:off x="3155037" y="1379220"/>
            <a:ext cx="8320207" cy="560308"/>
          </a:xfrm>
          <a:prstGeom prst="rect">
            <a:avLst/>
          </a:prstGeom>
          <a:noFill/>
          <a:ln/>
        </p:spPr>
        <p:txBody>
          <a:bodyPr wrap="square" rtlCol="0" anchor="t"/>
          <a:lstStyle/>
          <a:p>
            <a:pPr indent="0" marL="0">
              <a:lnSpc>
                <a:spcPts val="2207"/>
              </a:lnSpc>
              <a:buNone/>
            </a:pPr>
            <a:r>
              <a:rPr lang="en-US" sz="1379" dirty="0">
                <a:solidFill>
                  <a:srgbClr val="272525"/>
                </a:solidFill>
                <a:latin typeface="Lato" pitchFamily="34" charset="0"/>
                <a:ea typeface="Lato" pitchFamily="34" charset="-122"/>
                <a:cs typeface="Lato" pitchFamily="34" charset="-120"/>
              </a:rPr>
              <a:t>L'analyse des concurrents est une étape cruciale pour le succès d'un supermarché informatisé. Voici une approche méthodique pour cette analyse :</a:t>
            </a:r>
            <a:endParaRPr lang="en-US" sz="1379" dirty="0"/>
          </a:p>
        </p:txBody>
      </p:sp>
      <p:sp>
        <p:nvSpPr>
          <p:cNvPr id="6" name="Text 3"/>
          <p:cNvSpPr/>
          <p:nvPr/>
        </p:nvSpPr>
        <p:spPr>
          <a:xfrm>
            <a:off x="3155037" y="2136577"/>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1. Identification des Concurrents :</a:t>
            </a:r>
            <a:endParaRPr lang="en-US" sz="1379" dirty="0"/>
          </a:p>
        </p:txBody>
      </p:sp>
      <p:sp>
        <p:nvSpPr>
          <p:cNvPr id="7" name="Text 4"/>
          <p:cNvSpPr/>
          <p:nvPr/>
        </p:nvSpPr>
        <p:spPr>
          <a:xfrm>
            <a:off x="3155037" y="2613779"/>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2. Profil des Concurrents :</a:t>
            </a:r>
            <a:endParaRPr lang="en-US" sz="1379" dirty="0"/>
          </a:p>
        </p:txBody>
      </p:sp>
      <p:sp>
        <p:nvSpPr>
          <p:cNvPr id="8" name="Text 5"/>
          <p:cNvSpPr/>
          <p:nvPr/>
        </p:nvSpPr>
        <p:spPr>
          <a:xfrm>
            <a:off x="3155037" y="3090982"/>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3. Produits et Services </a:t>
            </a:r>
            <a:endParaRPr lang="en-US" sz="1379" dirty="0"/>
          </a:p>
        </p:txBody>
      </p:sp>
      <p:sp>
        <p:nvSpPr>
          <p:cNvPr id="9" name="Text 6"/>
          <p:cNvSpPr/>
          <p:nvPr/>
        </p:nvSpPr>
        <p:spPr>
          <a:xfrm>
            <a:off x="3155037" y="3568184"/>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4. Prix et Stratégie de Prix </a:t>
            </a:r>
            <a:endParaRPr lang="en-US" sz="1379" dirty="0"/>
          </a:p>
        </p:txBody>
      </p:sp>
      <p:sp>
        <p:nvSpPr>
          <p:cNvPr id="10" name="Text 7"/>
          <p:cNvSpPr/>
          <p:nvPr/>
        </p:nvSpPr>
        <p:spPr>
          <a:xfrm>
            <a:off x="3155037" y="4045387"/>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5. Expérience Client </a:t>
            </a:r>
            <a:endParaRPr lang="en-US" sz="1379" dirty="0"/>
          </a:p>
        </p:txBody>
      </p:sp>
      <p:sp>
        <p:nvSpPr>
          <p:cNvPr id="11" name="Text 8"/>
          <p:cNvSpPr/>
          <p:nvPr/>
        </p:nvSpPr>
        <p:spPr>
          <a:xfrm>
            <a:off x="3155037" y="4522589"/>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6. Technologie et Innovation :</a:t>
            </a:r>
            <a:endParaRPr lang="en-US" sz="1379" dirty="0"/>
          </a:p>
        </p:txBody>
      </p:sp>
      <p:sp>
        <p:nvSpPr>
          <p:cNvPr id="12" name="Text 9"/>
          <p:cNvSpPr/>
          <p:nvPr/>
        </p:nvSpPr>
        <p:spPr>
          <a:xfrm>
            <a:off x="3155037" y="4999792"/>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7. Positionnement sur le Marché </a:t>
            </a:r>
            <a:endParaRPr lang="en-US" sz="1379" dirty="0"/>
          </a:p>
        </p:txBody>
      </p:sp>
      <p:sp>
        <p:nvSpPr>
          <p:cNvPr id="13" name="Text 10"/>
          <p:cNvSpPr/>
          <p:nvPr/>
        </p:nvSpPr>
        <p:spPr>
          <a:xfrm>
            <a:off x="3155037" y="5476994"/>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8. Forces et Faiblesses </a:t>
            </a:r>
            <a:endParaRPr lang="en-US" sz="1379" dirty="0"/>
          </a:p>
        </p:txBody>
      </p:sp>
      <p:sp>
        <p:nvSpPr>
          <p:cNvPr id="14" name="Text 11"/>
          <p:cNvSpPr/>
          <p:nvPr/>
        </p:nvSpPr>
        <p:spPr>
          <a:xfrm>
            <a:off x="3155037" y="5954197"/>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9. Opportunités et Menaces </a:t>
            </a:r>
            <a:endParaRPr lang="en-US" sz="1379" dirty="0"/>
          </a:p>
        </p:txBody>
      </p:sp>
      <p:sp>
        <p:nvSpPr>
          <p:cNvPr id="15" name="Text 12"/>
          <p:cNvSpPr/>
          <p:nvPr/>
        </p:nvSpPr>
        <p:spPr>
          <a:xfrm>
            <a:off x="3155037" y="6431399"/>
            <a:ext cx="8320207" cy="280154"/>
          </a:xfrm>
          <a:prstGeom prst="rect">
            <a:avLst/>
          </a:prstGeom>
          <a:noFill/>
          <a:ln/>
        </p:spPr>
        <p:txBody>
          <a:bodyPr wrap="none" rtlCol="0" anchor="t"/>
          <a:lstStyle/>
          <a:p>
            <a:pPr indent="0" marL="0">
              <a:lnSpc>
                <a:spcPts val="2207"/>
              </a:lnSpc>
              <a:buNone/>
            </a:pPr>
            <a:r>
              <a:rPr lang="en-US" sz="1379" b="1" dirty="0">
                <a:solidFill>
                  <a:srgbClr val="272525"/>
                </a:solidFill>
                <a:latin typeface="Lato" pitchFamily="34" charset="0"/>
                <a:ea typeface="Lato" pitchFamily="34" charset="-122"/>
                <a:cs typeface="Lato" pitchFamily="34" charset="-120"/>
              </a:rPr>
              <a:t>10. Analyse SWOT </a:t>
            </a:r>
            <a:endParaRPr lang="en-US" sz="1379" dirty="0"/>
          </a:p>
        </p:txBody>
      </p:sp>
      <p:sp>
        <p:nvSpPr>
          <p:cNvPr id="16" name="Text 13"/>
          <p:cNvSpPr/>
          <p:nvPr/>
        </p:nvSpPr>
        <p:spPr>
          <a:xfrm>
            <a:off x="3155037" y="6908602"/>
            <a:ext cx="8320207" cy="840462"/>
          </a:xfrm>
          <a:prstGeom prst="rect">
            <a:avLst/>
          </a:prstGeom>
          <a:noFill/>
          <a:ln/>
        </p:spPr>
        <p:txBody>
          <a:bodyPr wrap="square" rtlCol="0" anchor="t"/>
          <a:lstStyle/>
          <a:p>
            <a:pPr indent="0" marL="0">
              <a:lnSpc>
                <a:spcPts val="2207"/>
              </a:lnSpc>
              <a:buNone/>
            </a:pPr>
            <a:r>
              <a:rPr lang="en-US" sz="1379" dirty="0">
                <a:solidFill>
                  <a:srgbClr val="272525"/>
                </a:solidFill>
                <a:latin typeface="Lato" pitchFamily="34" charset="0"/>
                <a:ea typeface="Lato" pitchFamily="34" charset="-122"/>
                <a:cs typeface="Lato" pitchFamily="34" charset="-120"/>
              </a:rPr>
              <a:t>L'analyse des concurrents fournit des perspectives cruciales pour affiner votre stratégie commerciale, identifier les opportunités de différenciation, et anticiper les défis potentiels. En comprenant le paysage concurrentiel, vous pouvez ajuster votre proposition de valeur pour mieux répondre aux attentes du marché.</a:t>
            </a:r>
            <a:endParaRPr lang="en-US" sz="1379"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39096"/>
            <a:ext cx="5173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Évolution du Marché</a:t>
            </a:r>
            <a:endParaRPr lang="en-US" sz="4374" dirty="0"/>
          </a:p>
        </p:txBody>
      </p:sp>
      <p:sp>
        <p:nvSpPr>
          <p:cNvPr id="5" name="Shape 2"/>
          <p:cNvSpPr/>
          <p:nvPr/>
        </p:nvSpPr>
        <p:spPr>
          <a:xfrm>
            <a:off x="7293054" y="2477810"/>
            <a:ext cx="44410" cy="4412575"/>
          </a:xfrm>
          <a:prstGeom prst="rect">
            <a:avLst/>
          </a:prstGeom>
          <a:solidFill>
            <a:srgbClr val="D1D1C7"/>
          </a:solidFill>
          <a:ln/>
        </p:spPr>
      </p:sp>
      <p:sp>
        <p:nvSpPr>
          <p:cNvPr id="6" name="Shape 3"/>
          <p:cNvSpPr/>
          <p:nvPr/>
        </p:nvSpPr>
        <p:spPr>
          <a:xfrm>
            <a:off x="7565172" y="2879110"/>
            <a:ext cx="777597" cy="44410"/>
          </a:xfrm>
          <a:prstGeom prst="rect">
            <a:avLst/>
          </a:prstGeom>
          <a:solidFill>
            <a:srgbClr val="D1D1C7"/>
          </a:solidFill>
          <a:ln/>
        </p:spPr>
      </p:sp>
      <p:sp>
        <p:nvSpPr>
          <p:cNvPr id="7" name="Shape 4"/>
          <p:cNvSpPr/>
          <p:nvPr/>
        </p:nvSpPr>
        <p:spPr>
          <a:xfrm>
            <a:off x="7065228" y="2651403"/>
            <a:ext cx="499943" cy="499943"/>
          </a:xfrm>
          <a:prstGeom prst="roundRect">
            <a:avLst>
              <a:gd name="adj" fmla="val 20000"/>
            </a:avLst>
          </a:prstGeom>
          <a:solidFill>
            <a:srgbClr val="E8E8E3"/>
          </a:solidFill>
          <a:ln w="13811">
            <a:solidFill>
              <a:srgbClr val="D1D1C7"/>
            </a:solidFill>
            <a:prstDash val="solid"/>
          </a:ln>
        </p:spPr>
      </p:sp>
      <p:sp>
        <p:nvSpPr>
          <p:cNvPr id="8" name="Text 5"/>
          <p:cNvSpPr/>
          <p:nvPr/>
        </p:nvSpPr>
        <p:spPr>
          <a:xfrm>
            <a:off x="7242750" y="2693075"/>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9" name="Text 6"/>
          <p:cNvSpPr/>
          <p:nvPr/>
        </p:nvSpPr>
        <p:spPr>
          <a:xfrm>
            <a:off x="8537258" y="2699980"/>
            <a:ext cx="2865120" cy="36242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Phase de Croissance </a:t>
            </a:r>
            <a:pPr algn="l"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0" name="Text 7"/>
          <p:cNvSpPr/>
          <p:nvPr/>
        </p:nvSpPr>
        <p:spPr>
          <a:xfrm>
            <a:off x="8537258" y="3284577"/>
            <a:ext cx="405515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Le marché de la vente au détail connaît une croissance significative ces dernières années.</a:t>
            </a:r>
            <a:endParaRPr lang="en-US" sz="1750" dirty="0"/>
          </a:p>
        </p:txBody>
      </p:sp>
      <p:sp>
        <p:nvSpPr>
          <p:cNvPr id="11" name="Shape 8"/>
          <p:cNvSpPr/>
          <p:nvPr/>
        </p:nvSpPr>
        <p:spPr>
          <a:xfrm>
            <a:off x="6287631" y="3989963"/>
            <a:ext cx="777597" cy="44410"/>
          </a:xfrm>
          <a:prstGeom prst="rect">
            <a:avLst/>
          </a:prstGeom>
          <a:solidFill>
            <a:srgbClr val="D1D1C7"/>
          </a:solidFill>
          <a:ln/>
        </p:spPr>
      </p:sp>
      <p:sp>
        <p:nvSpPr>
          <p:cNvPr id="12" name="Shape 9"/>
          <p:cNvSpPr/>
          <p:nvPr/>
        </p:nvSpPr>
        <p:spPr>
          <a:xfrm>
            <a:off x="7065228" y="3762256"/>
            <a:ext cx="499943" cy="499943"/>
          </a:xfrm>
          <a:prstGeom prst="roundRect">
            <a:avLst>
              <a:gd name="adj" fmla="val 20000"/>
            </a:avLst>
          </a:prstGeom>
          <a:solidFill>
            <a:srgbClr val="E8E8E3"/>
          </a:solidFill>
          <a:ln w="13811">
            <a:solidFill>
              <a:srgbClr val="D1D1C7"/>
            </a:solidFill>
            <a:prstDash val="solid"/>
          </a:ln>
        </p:spPr>
      </p:sp>
      <p:sp>
        <p:nvSpPr>
          <p:cNvPr id="13" name="Text 10"/>
          <p:cNvSpPr/>
          <p:nvPr/>
        </p:nvSpPr>
        <p:spPr>
          <a:xfrm>
            <a:off x="7219890" y="3803928"/>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4" name="Text 11"/>
          <p:cNvSpPr/>
          <p:nvPr/>
        </p:nvSpPr>
        <p:spPr>
          <a:xfrm>
            <a:off x="3871198" y="3810833"/>
            <a:ext cx="2221944" cy="362426"/>
          </a:xfrm>
          <a:prstGeom prst="rect">
            <a:avLst/>
          </a:prstGeom>
          <a:noFill/>
          <a:ln/>
        </p:spPr>
        <p:txBody>
          <a:bodyPr wrap="none" rtlCol="0" anchor="t"/>
          <a:lstStyle/>
          <a:p>
            <a:pPr algn="r" indent="0" marL="0">
              <a:lnSpc>
                <a:spcPts val="2734"/>
              </a:lnSpc>
              <a:buNone/>
            </a:pPr>
            <a:r>
              <a:rPr lang="en-US" sz="2187" dirty="0">
                <a:solidFill>
                  <a:srgbClr val="272525"/>
                </a:solidFill>
                <a:latin typeface="Gelasio" pitchFamily="34" charset="0"/>
                <a:ea typeface="Gelasio" pitchFamily="34" charset="-122"/>
                <a:cs typeface="Gelasio" pitchFamily="34" charset="-120"/>
              </a:rPr>
              <a:t>Digitalisation </a:t>
            </a:r>
            <a:pPr algn="r"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5" name="Text 12"/>
          <p:cNvSpPr/>
          <p:nvPr/>
        </p:nvSpPr>
        <p:spPr>
          <a:xfrm>
            <a:off x="2037993" y="4395430"/>
            <a:ext cx="4055150" cy="1066205"/>
          </a:xfrm>
          <a:prstGeom prst="rect">
            <a:avLst/>
          </a:prstGeom>
          <a:noFill/>
          <a:ln/>
        </p:spPr>
        <p:txBody>
          <a:bodyPr wrap="square" rtlCol="0" anchor="t"/>
          <a:lstStyle/>
          <a:p>
            <a:pPr algn="r" indent="0" marL="0">
              <a:lnSpc>
                <a:spcPts val="2799"/>
              </a:lnSpc>
              <a:buNone/>
            </a:pPr>
            <a:r>
              <a:rPr lang="en-US" sz="1750" dirty="0">
                <a:solidFill>
                  <a:srgbClr val="272525"/>
                </a:solidFill>
                <a:latin typeface="Lato" pitchFamily="34" charset="0"/>
                <a:ea typeface="Lato" pitchFamily="34" charset="-122"/>
                <a:cs typeface="Lato" pitchFamily="34" charset="-120"/>
              </a:rPr>
              <a:t>De plus en plus de consommateurs se tournent vers les achats en ligne et les technologies de pointe.</a:t>
            </a:r>
            <a:endParaRPr lang="en-US" sz="1750" dirty="0"/>
          </a:p>
        </p:txBody>
      </p:sp>
      <p:sp>
        <p:nvSpPr>
          <p:cNvPr id="16" name="Shape 13"/>
          <p:cNvSpPr/>
          <p:nvPr/>
        </p:nvSpPr>
        <p:spPr>
          <a:xfrm>
            <a:off x="7565172" y="5196423"/>
            <a:ext cx="777597" cy="44410"/>
          </a:xfrm>
          <a:prstGeom prst="rect">
            <a:avLst/>
          </a:prstGeom>
          <a:solidFill>
            <a:srgbClr val="D1D1C7"/>
          </a:solidFill>
          <a:ln/>
        </p:spPr>
      </p:sp>
      <p:sp>
        <p:nvSpPr>
          <p:cNvPr id="17" name="Shape 14"/>
          <p:cNvSpPr/>
          <p:nvPr/>
        </p:nvSpPr>
        <p:spPr>
          <a:xfrm>
            <a:off x="7065228" y="4968716"/>
            <a:ext cx="499943" cy="499943"/>
          </a:xfrm>
          <a:prstGeom prst="roundRect">
            <a:avLst>
              <a:gd name="adj" fmla="val 20000"/>
            </a:avLst>
          </a:prstGeom>
          <a:solidFill>
            <a:srgbClr val="E8E8E3"/>
          </a:solidFill>
          <a:ln w="13811">
            <a:solidFill>
              <a:srgbClr val="D1D1C7"/>
            </a:solidFill>
            <a:prstDash val="solid"/>
          </a:ln>
        </p:spPr>
      </p:sp>
      <p:sp>
        <p:nvSpPr>
          <p:cNvPr id="18" name="Text 15"/>
          <p:cNvSpPr/>
          <p:nvPr/>
        </p:nvSpPr>
        <p:spPr>
          <a:xfrm>
            <a:off x="7223700" y="5010388"/>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9" name="Text 16"/>
          <p:cNvSpPr/>
          <p:nvPr/>
        </p:nvSpPr>
        <p:spPr>
          <a:xfrm>
            <a:off x="8537258" y="5017294"/>
            <a:ext cx="3878580" cy="36242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Transition vers l'Informatisé </a:t>
            </a:r>
            <a:pPr algn="l"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20" name="Text 17"/>
          <p:cNvSpPr/>
          <p:nvPr/>
        </p:nvSpPr>
        <p:spPr>
          <a:xfrm>
            <a:off x="8537258" y="5601891"/>
            <a:ext cx="405515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Le supermarché informatisé émerge comme une tendance majeure dans l'industrie.</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788557"/>
            <a:ext cx="739140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Les Clients et la Segmentation</a:t>
            </a:r>
            <a:endParaRPr lang="en-US" sz="4374" dirty="0"/>
          </a:p>
        </p:txBody>
      </p:sp>
      <p:sp>
        <p:nvSpPr>
          <p:cNvPr id="5" name="Text 2"/>
          <p:cNvSpPr/>
          <p:nvPr/>
        </p:nvSpPr>
        <p:spPr>
          <a:xfrm>
            <a:off x="2037993" y="3038356"/>
            <a:ext cx="3157538" cy="848201"/>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Segmentation Géographique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6" name="Text 3"/>
          <p:cNvSpPr/>
          <p:nvPr/>
        </p:nvSpPr>
        <p:spPr>
          <a:xfrm>
            <a:off x="2037993" y="4108728"/>
            <a:ext cx="3157538"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Considérez la localisation géographique de vos clients potentiels, en tenant compte des préférences régionales.</a:t>
            </a:r>
            <a:endParaRPr lang="en-US" sz="1750" dirty="0"/>
          </a:p>
        </p:txBody>
      </p:sp>
      <p:sp>
        <p:nvSpPr>
          <p:cNvPr id="7" name="Text 4"/>
          <p:cNvSpPr/>
          <p:nvPr/>
        </p:nvSpPr>
        <p:spPr>
          <a:xfrm>
            <a:off x="5745123" y="3038356"/>
            <a:ext cx="2934414" cy="848201"/>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Segmentation Démographique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8" name="Text 5"/>
          <p:cNvSpPr/>
          <p:nvPr/>
        </p:nvSpPr>
        <p:spPr>
          <a:xfrm>
            <a:off x="5745123" y="4108728"/>
            <a:ext cx="2934414"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Divisez votre marché en segments basés sur des caractéristiques démographiques telles que l'âge, le sexe, le revenu, la situation familiale, etc.</a:t>
            </a:r>
            <a:endParaRPr lang="en-US" sz="1750" dirty="0"/>
          </a:p>
        </p:txBody>
      </p:sp>
      <p:sp>
        <p:nvSpPr>
          <p:cNvPr id="9" name="Text 6"/>
          <p:cNvSpPr/>
          <p:nvPr/>
        </p:nvSpPr>
        <p:spPr>
          <a:xfrm>
            <a:off x="9229130" y="3038356"/>
            <a:ext cx="3378279" cy="848201"/>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Segmentation Comportementale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10" name="Text 7"/>
          <p:cNvSpPr/>
          <p:nvPr/>
        </p:nvSpPr>
        <p:spPr>
          <a:xfrm>
            <a:off x="9229130" y="4108728"/>
            <a:ext cx="3378279"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Explorez les comportements d'achat et les préférences de consommation de vos clients.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3167598"/>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621167" y="427673"/>
            <a:ext cx="3110746" cy="486013"/>
          </a:xfrm>
          <a:prstGeom prst="rect">
            <a:avLst/>
          </a:prstGeom>
          <a:noFill/>
          <a:ln/>
        </p:spPr>
        <p:txBody>
          <a:bodyPr wrap="none" rtlCol="0" anchor="t"/>
          <a:lstStyle/>
          <a:p>
            <a:pPr indent="0" marL="0">
              <a:lnSpc>
                <a:spcPts val="3827"/>
              </a:lnSpc>
              <a:buNone/>
            </a:pPr>
            <a:r>
              <a:rPr lang="en-US" sz="3062" dirty="0">
                <a:solidFill>
                  <a:srgbClr val="312F2B"/>
                </a:solidFill>
                <a:latin typeface="Gelasio" pitchFamily="34" charset="0"/>
                <a:ea typeface="Gelasio" pitchFamily="34" charset="-122"/>
                <a:cs typeface="Gelasio" pitchFamily="34" charset="-120"/>
              </a:rPr>
              <a:t>Les 4P</a:t>
            </a:r>
            <a:endParaRPr lang="en-US" sz="3062" dirty="0"/>
          </a:p>
        </p:txBody>
      </p:sp>
      <p:sp>
        <p:nvSpPr>
          <p:cNvPr id="5" name="Shape 2"/>
          <p:cNvSpPr/>
          <p:nvPr/>
        </p:nvSpPr>
        <p:spPr>
          <a:xfrm>
            <a:off x="3621167" y="1224677"/>
            <a:ext cx="3616285" cy="7895034"/>
          </a:xfrm>
          <a:prstGeom prst="roundRect">
            <a:avLst>
              <a:gd name="adj" fmla="val 1935"/>
            </a:avLst>
          </a:prstGeom>
          <a:solidFill>
            <a:srgbClr val="E8E8E3"/>
          </a:solidFill>
          <a:ln w="9644">
            <a:solidFill>
              <a:srgbClr val="D1D1C7"/>
            </a:solidFill>
            <a:prstDash val="solid"/>
          </a:ln>
        </p:spPr>
      </p:sp>
      <p:sp>
        <p:nvSpPr>
          <p:cNvPr id="6" name="Text 3"/>
          <p:cNvSpPr/>
          <p:nvPr/>
        </p:nvSpPr>
        <p:spPr>
          <a:xfrm>
            <a:off x="3786307" y="1389817"/>
            <a:ext cx="1555313" cy="243007"/>
          </a:xfrm>
          <a:prstGeom prst="rect">
            <a:avLst/>
          </a:prstGeom>
          <a:noFill/>
          <a:ln/>
        </p:spPr>
        <p:txBody>
          <a:bodyPr wrap="none" rtlCol="0" anchor="t"/>
          <a:lstStyle/>
          <a:p>
            <a:pPr indent="0" marL="0">
              <a:lnSpc>
                <a:spcPts val="1914"/>
              </a:lnSpc>
              <a:buNone/>
            </a:pPr>
            <a:r>
              <a:rPr lang="en-US" sz="1531" dirty="0">
                <a:solidFill>
                  <a:srgbClr val="272525"/>
                </a:solidFill>
                <a:latin typeface="Gelasio" pitchFamily="34" charset="0"/>
                <a:ea typeface="Gelasio" pitchFamily="34" charset="-122"/>
                <a:cs typeface="Gelasio" pitchFamily="34" charset="-120"/>
              </a:rPr>
              <a:t>Produit Innovant</a:t>
            </a:r>
            <a:endParaRPr lang="en-US" sz="1531" dirty="0"/>
          </a:p>
        </p:txBody>
      </p:sp>
      <p:sp>
        <p:nvSpPr>
          <p:cNvPr id="7" name="Text 4"/>
          <p:cNvSpPr/>
          <p:nvPr/>
        </p:nvSpPr>
        <p:spPr>
          <a:xfrm>
            <a:off x="3786307" y="1788319"/>
            <a:ext cx="3286006" cy="248722"/>
          </a:xfrm>
          <a:prstGeom prst="rect">
            <a:avLst/>
          </a:prstGeom>
          <a:noFill/>
          <a:ln/>
        </p:spPr>
        <p:txBody>
          <a:bodyPr wrap="non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Nom de Marque :</a:t>
            </a:r>
            <a:pPr indent="0" marL="0">
              <a:lnSpc>
                <a:spcPts val="1960"/>
              </a:lnSpc>
              <a:buNone/>
            </a:pPr>
            <a:r>
              <a:rPr lang="en-US" sz="1225" dirty="0">
                <a:solidFill>
                  <a:srgbClr val="272525"/>
                </a:solidFill>
                <a:latin typeface="Lato" pitchFamily="34" charset="0"/>
                <a:ea typeface="Lato" pitchFamily="34" charset="-122"/>
                <a:cs typeface="Lato" pitchFamily="34" charset="-120"/>
              </a:rPr>
              <a:t> "MBATechSupermarché"</a:t>
            </a:r>
            <a:endParaRPr lang="en-US" sz="1225" dirty="0"/>
          </a:p>
        </p:txBody>
      </p:sp>
      <p:sp>
        <p:nvSpPr>
          <p:cNvPr id="8" name="Text 5"/>
          <p:cNvSpPr/>
          <p:nvPr/>
        </p:nvSpPr>
        <p:spPr>
          <a:xfrm>
            <a:off x="3786307" y="2176939"/>
            <a:ext cx="3286006" cy="994886"/>
          </a:xfrm>
          <a:prstGeom prst="rect">
            <a:avLst/>
          </a:prstGeom>
          <a:noFill/>
          <a:ln/>
        </p:spPr>
        <p:txBody>
          <a:bodyPr wrap="squar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Logo :</a:t>
            </a:r>
            <a:pPr indent="0" marL="0">
              <a:lnSpc>
                <a:spcPts val="1960"/>
              </a:lnSpc>
              <a:buNone/>
            </a:pPr>
            <a:r>
              <a:rPr lang="en-US" sz="1225" dirty="0">
                <a:solidFill>
                  <a:srgbClr val="272525"/>
                </a:solidFill>
                <a:latin typeface="Lato" pitchFamily="34" charset="0"/>
                <a:ea typeface="Lato" pitchFamily="34" charset="-122"/>
                <a:cs typeface="Lato" pitchFamily="34" charset="-120"/>
              </a:rPr>
              <a:t> Un logo moderne et épuré représentant l'intégration de la technologie dans le secteur alimentaire, peut-être avec des éléments tels que des icônes de code-barres stylisées.</a:t>
            </a:r>
            <a:endParaRPr lang="en-US" sz="1225" dirty="0"/>
          </a:p>
        </p:txBody>
      </p:sp>
      <p:sp>
        <p:nvSpPr>
          <p:cNvPr id="9" name="Text 6"/>
          <p:cNvSpPr/>
          <p:nvPr/>
        </p:nvSpPr>
        <p:spPr>
          <a:xfrm>
            <a:off x="3786307" y="3311723"/>
            <a:ext cx="3286006" cy="1243608"/>
          </a:xfrm>
          <a:prstGeom prst="rect">
            <a:avLst/>
          </a:prstGeom>
          <a:noFill/>
          <a:ln/>
        </p:spPr>
        <p:txBody>
          <a:bodyPr wrap="squar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Conditionnement :</a:t>
            </a:r>
            <a:pPr indent="0" marL="0">
              <a:lnSpc>
                <a:spcPts val="1960"/>
              </a:lnSpc>
              <a:buNone/>
            </a:pPr>
            <a:r>
              <a:rPr lang="en-US" sz="1225" dirty="0">
                <a:solidFill>
                  <a:srgbClr val="272525"/>
                </a:solidFill>
                <a:latin typeface="Lato" pitchFamily="34" charset="0"/>
                <a:ea typeface="Lato" pitchFamily="34" charset="-122"/>
                <a:cs typeface="Lato" pitchFamily="34" charset="-120"/>
              </a:rPr>
              <a:t> Les produits sont soigneusement conditionnés avec une attention particulière à l'esthétique et à la praticité, favorisant la facilité de stockage et la réduction des déchets.</a:t>
            </a:r>
            <a:endParaRPr lang="en-US" sz="1225" dirty="0"/>
          </a:p>
        </p:txBody>
      </p:sp>
      <p:sp>
        <p:nvSpPr>
          <p:cNvPr id="10" name="Text 7"/>
          <p:cNvSpPr/>
          <p:nvPr/>
        </p:nvSpPr>
        <p:spPr>
          <a:xfrm>
            <a:off x="3786307" y="4695230"/>
            <a:ext cx="3286006" cy="994886"/>
          </a:xfrm>
          <a:prstGeom prst="rect">
            <a:avLst/>
          </a:prstGeom>
          <a:noFill/>
          <a:ln/>
        </p:spPr>
        <p:txBody>
          <a:bodyPr wrap="squar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Étiquetage :</a:t>
            </a:r>
            <a:pPr indent="0" marL="0">
              <a:lnSpc>
                <a:spcPts val="1960"/>
              </a:lnSpc>
              <a:buNone/>
            </a:pPr>
            <a:r>
              <a:rPr lang="en-US" sz="1225" dirty="0">
                <a:solidFill>
                  <a:srgbClr val="272525"/>
                </a:solidFill>
                <a:latin typeface="Lato" pitchFamily="34" charset="0"/>
                <a:ea typeface="Lato" pitchFamily="34" charset="-122"/>
                <a:cs typeface="Lato" pitchFamily="34" charset="-120"/>
              </a:rPr>
              <a:t> Des étiquettes claires et informatives, incorporant des codes-barres ou des technologies RFID pour faciliter la gestion des stocks et les transactions rapides.</a:t>
            </a:r>
            <a:endParaRPr lang="en-US" sz="1225" dirty="0"/>
          </a:p>
        </p:txBody>
      </p:sp>
      <p:sp>
        <p:nvSpPr>
          <p:cNvPr id="11" name="Text 8"/>
          <p:cNvSpPr/>
          <p:nvPr/>
        </p:nvSpPr>
        <p:spPr>
          <a:xfrm>
            <a:off x="3786307" y="5830014"/>
            <a:ext cx="3286006" cy="1243608"/>
          </a:xfrm>
          <a:prstGeom prst="rect">
            <a:avLst/>
          </a:prstGeom>
          <a:noFill/>
          <a:ln/>
        </p:spPr>
        <p:txBody>
          <a:bodyPr wrap="squar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Image de Marque :</a:t>
            </a:r>
            <a:pPr indent="0" marL="0">
              <a:lnSpc>
                <a:spcPts val="1960"/>
              </a:lnSpc>
              <a:buNone/>
            </a:pPr>
            <a:r>
              <a:rPr lang="en-US" sz="1225" dirty="0">
                <a:solidFill>
                  <a:srgbClr val="272525"/>
                </a:solidFill>
                <a:latin typeface="Lato" pitchFamily="34" charset="0"/>
                <a:ea typeface="Lato" pitchFamily="34" charset="-122"/>
                <a:cs typeface="Lato" pitchFamily="34" charset="-120"/>
              </a:rPr>
              <a:t> MBATechSupermarché cultive une image de marque moderne, innovante et axée sur la satisfaction client. L'accent est mis sur la technologie, la commodité et la qualité des produits.</a:t>
            </a:r>
            <a:endParaRPr lang="en-US" sz="1225" dirty="0"/>
          </a:p>
        </p:txBody>
      </p:sp>
      <p:sp>
        <p:nvSpPr>
          <p:cNvPr id="12" name="Text 9"/>
          <p:cNvSpPr/>
          <p:nvPr/>
        </p:nvSpPr>
        <p:spPr>
          <a:xfrm>
            <a:off x="3786307" y="7213521"/>
            <a:ext cx="3286006" cy="1741051"/>
          </a:xfrm>
          <a:prstGeom prst="rect">
            <a:avLst/>
          </a:prstGeom>
          <a:noFill/>
          <a:ln/>
        </p:spPr>
        <p:txBody>
          <a:bodyPr wrap="square" rtlCol="0" anchor="t"/>
          <a:lstStyle/>
          <a:p>
            <a:pPr indent="0" marL="0">
              <a:lnSpc>
                <a:spcPts val="1960"/>
              </a:lnSpc>
              <a:buNone/>
            </a:pPr>
            <a:r>
              <a:rPr lang="en-US" sz="1225" b="1" dirty="0">
                <a:solidFill>
                  <a:srgbClr val="272525"/>
                </a:solidFill>
                <a:latin typeface="Lato" pitchFamily="34" charset="0"/>
                <a:ea typeface="Lato" pitchFamily="34" charset="-122"/>
                <a:cs typeface="Lato" pitchFamily="34" charset="-120"/>
              </a:rPr>
              <a:t>Gamme de Produits :</a:t>
            </a:r>
            <a:pPr indent="0" marL="0">
              <a:lnSpc>
                <a:spcPts val="1960"/>
              </a:lnSpc>
              <a:buNone/>
            </a:pPr>
            <a:r>
              <a:rPr lang="en-US" sz="1225" dirty="0">
                <a:solidFill>
                  <a:srgbClr val="272525"/>
                </a:solidFill>
                <a:latin typeface="Lato" pitchFamily="34" charset="0"/>
                <a:ea typeface="Lato" pitchFamily="34" charset="-122"/>
                <a:cs typeface="Lato" pitchFamily="34" charset="-120"/>
              </a:rPr>
              <a:t> MBATechSupermarché propose une large gamme de produits alimentaires et non alimentaires, allant des produits frais aux articles ménagers, avec un engagement envers la qualité, la durabilité et la variété pour répondre aux besoins diversifiés de ses clients.</a:t>
            </a:r>
            <a:endParaRPr lang="en-US" sz="1225" dirty="0"/>
          </a:p>
        </p:txBody>
      </p:sp>
      <p:sp>
        <p:nvSpPr>
          <p:cNvPr id="13" name="Shape 10"/>
          <p:cNvSpPr/>
          <p:nvPr/>
        </p:nvSpPr>
        <p:spPr>
          <a:xfrm>
            <a:off x="7392948" y="1224677"/>
            <a:ext cx="3616285" cy="7895034"/>
          </a:xfrm>
          <a:prstGeom prst="roundRect">
            <a:avLst>
              <a:gd name="adj" fmla="val 1935"/>
            </a:avLst>
          </a:prstGeom>
          <a:solidFill>
            <a:srgbClr val="E8E8E3"/>
          </a:solidFill>
          <a:ln w="9644">
            <a:solidFill>
              <a:srgbClr val="D1D1C7"/>
            </a:solidFill>
            <a:prstDash val="solid"/>
          </a:ln>
        </p:spPr>
      </p:sp>
      <p:sp>
        <p:nvSpPr>
          <p:cNvPr id="14" name="Text 11"/>
          <p:cNvSpPr/>
          <p:nvPr/>
        </p:nvSpPr>
        <p:spPr>
          <a:xfrm>
            <a:off x="7558088" y="1389817"/>
            <a:ext cx="1555313" cy="243007"/>
          </a:xfrm>
          <a:prstGeom prst="rect">
            <a:avLst/>
          </a:prstGeom>
          <a:noFill/>
          <a:ln/>
        </p:spPr>
        <p:txBody>
          <a:bodyPr wrap="none" rtlCol="0" anchor="t"/>
          <a:lstStyle/>
          <a:p>
            <a:pPr indent="0" marL="0">
              <a:lnSpc>
                <a:spcPts val="1914"/>
              </a:lnSpc>
              <a:buNone/>
            </a:pPr>
            <a:r>
              <a:rPr lang="en-US" sz="1531" dirty="0">
                <a:solidFill>
                  <a:srgbClr val="272525"/>
                </a:solidFill>
                <a:latin typeface="Gelasio" pitchFamily="34" charset="0"/>
                <a:ea typeface="Gelasio" pitchFamily="34" charset="-122"/>
                <a:cs typeface="Gelasio" pitchFamily="34" charset="-120"/>
              </a:rPr>
              <a:t>Prix Stratégique</a:t>
            </a:r>
            <a:endParaRPr lang="en-US" sz="1531" dirty="0"/>
          </a:p>
        </p:txBody>
      </p:sp>
      <p:sp>
        <p:nvSpPr>
          <p:cNvPr id="15" name="Text 12"/>
          <p:cNvSpPr/>
          <p:nvPr/>
        </p:nvSpPr>
        <p:spPr>
          <a:xfrm>
            <a:off x="7558088" y="1788319"/>
            <a:ext cx="3286006" cy="49744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Définissez votre stratégie de prix pour attirer les clients et surpasser la concurrence.</a:t>
            </a:r>
            <a:endParaRPr lang="en-US" sz="1225" dirty="0"/>
          </a:p>
        </p:txBody>
      </p:sp>
      <p:sp>
        <p:nvSpPr>
          <p:cNvPr id="16" name="Shape 13"/>
          <p:cNvSpPr/>
          <p:nvPr/>
        </p:nvSpPr>
        <p:spPr>
          <a:xfrm>
            <a:off x="3621167" y="9275207"/>
            <a:ext cx="3616285" cy="3464719"/>
          </a:xfrm>
          <a:prstGeom prst="roundRect">
            <a:avLst>
              <a:gd name="adj" fmla="val 2020"/>
            </a:avLst>
          </a:prstGeom>
          <a:solidFill>
            <a:srgbClr val="E8E8E3"/>
          </a:solidFill>
          <a:ln w="9644">
            <a:solidFill>
              <a:srgbClr val="D1D1C7"/>
            </a:solidFill>
            <a:prstDash val="solid"/>
          </a:ln>
        </p:spPr>
      </p:sp>
      <p:sp>
        <p:nvSpPr>
          <p:cNvPr id="17" name="Text 14"/>
          <p:cNvSpPr/>
          <p:nvPr/>
        </p:nvSpPr>
        <p:spPr>
          <a:xfrm>
            <a:off x="3786307" y="9440347"/>
            <a:ext cx="1569720" cy="243007"/>
          </a:xfrm>
          <a:prstGeom prst="rect">
            <a:avLst/>
          </a:prstGeom>
          <a:noFill/>
          <a:ln/>
        </p:spPr>
        <p:txBody>
          <a:bodyPr wrap="none" rtlCol="0" anchor="t"/>
          <a:lstStyle/>
          <a:p>
            <a:pPr indent="0" marL="0">
              <a:lnSpc>
                <a:spcPts val="1914"/>
              </a:lnSpc>
              <a:buNone/>
            </a:pPr>
            <a:r>
              <a:rPr lang="en-US" sz="1531" dirty="0">
                <a:solidFill>
                  <a:srgbClr val="272525"/>
                </a:solidFill>
                <a:latin typeface="Gelasio" pitchFamily="34" charset="0"/>
                <a:ea typeface="Gelasio" pitchFamily="34" charset="-122"/>
                <a:cs typeface="Gelasio" pitchFamily="34" charset="-120"/>
              </a:rPr>
              <a:t>Distribution Agile</a:t>
            </a:r>
            <a:endParaRPr lang="en-US" sz="1531" dirty="0"/>
          </a:p>
        </p:txBody>
      </p:sp>
      <p:sp>
        <p:nvSpPr>
          <p:cNvPr id="18" name="Text 15"/>
          <p:cNvSpPr/>
          <p:nvPr/>
        </p:nvSpPr>
        <p:spPr>
          <a:xfrm>
            <a:off x="3786307" y="9838849"/>
            <a:ext cx="3286006" cy="1989773"/>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La stratégie de distribution pour offrir une commodité maximale est tel que : Réseau de Distribution ,Systèmes de Gestion de la Chaîne d'Approvisionnement ,Livraison à Domicile Agile, Click and Collect (Cliquez et Retirez) ,Partenariats Stratégiques ,Réactivité aux Tendances du Marché, Optimisation des Flux Logistiques, Communication Proactive avec les Clients</a:t>
            </a:r>
            <a:endParaRPr lang="en-US" sz="1225" dirty="0"/>
          </a:p>
        </p:txBody>
      </p:sp>
      <p:sp>
        <p:nvSpPr>
          <p:cNvPr id="19" name="Shape 16"/>
          <p:cNvSpPr/>
          <p:nvPr/>
        </p:nvSpPr>
        <p:spPr>
          <a:xfrm>
            <a:off x="7392948" y="9275207"/>
            <a:ext cx="3616285" cy="3464719"/>
          </a:xfrm>
          <a:prstGeom prst="roundRect">
            <a:avLst>
              <a:gd name="adj" fmla="val 2020"/>
            </a:avLst>
          </a:prstGeom>
          <a:solidFill>
            <a:srgbClr val="E8E8E3"/>
          </a:solidFill>
          <a:ln w="9644">
            <a:solidFill>
              <a:srgbClr val="D1D1C7"/>
            </a:solidFill>
            <a:prstDash val="solid"/>
          </a:ln>
        </p:spPr>
      </p:sp>
      <p:sp>
        <p:nvSpPr>
          <p:cNvPr id="20" name="Text 17"/>
          <p:cNvSpPr/>
          <p:nvPr/>
        </p:nvSpPr>
        <p:spPr>
          <a:xfrm>
            <a:off x="7558088" y="9440347"/>
            <a:ext cx="2468880" cy="243007"/>
          </a:xfrm>
          <a:prstGeom prst="rect">
            <a:avLst/>
          </a:prstGeom>
          <a:noFill/>
          <a:ln/>
        </p:spPr>
        <p:txBody>
          <a:bodyPr wrap="none" rtlCol="0" anchor="t"/>
          <a:lstStyle/>
          <a:p>
            <a:pPr indent="0" marL="0">
              <a:lnSpc>
                <a:spcPts val="1914"/>
              </a:lnSpc>
              <a:buNone/>
            </a:pPr>
            <a:r>
              <a:rPr lang="en-US" sz="1531" dirty="0">
                <a:solidFill>
                  <a:srgbClr val="272525"/>
                </a:solidFill>
                <a:latin typeface="Gelasio" pitchFamily="34" charset="0"/>
                <a:ea typeface="Gelasio" pitchFamily="34" charset="-122"/>
                <a:cs typeface="Gelasio" pitchFamily="34" charset="-120"/>
              </a:rPr>
              <a:t>Communication Impactante</a:t>
            </a:r>
            <a:endParaRPr lang="en-US" sz="1531" dirty="0"/>
          </a:p>
        </p:txBody>
      </p:sp>
      <p:sp>
        <p:nvSpPr>
          <p:cNvPr id="21" name="Text 18"/>
          <p:cNvSpPr/>
          <p:nvPr/>
        </p:nvSpPr>
        <p:spPr>
          <a:xfrm>
            <a:off x="7558088" y="9838849"/>
            <a:ext cx="3286006" cy="2735937"/>
          </a:xfrm>
          <a:prstGeom prst="rect">
            <a:avLst/>
          </a:prstGeom>
          <a:noFill/>
          <a:ln/>
        </p:spPr>
        <p:txBody>
          <a:bodyPr wrap="square" rtlCol="0" anchor="t"/>
          <a:lstStyle/>
          <a:p>
            <a:pPr indent="0" marL="0">
              <a:lnSpc>
                <a:spcPts val="1960"/>
              </a:lnSpc>
              <a:buNone/>
            </a:pPr>
            <a:r>
              <a:rPr lang="en-US" sz="1225" dirty="0">
                <a:solidFill>
                  <a:srgbClr val="272525"/>
                </a:solidFill>
                <a:latin typeface="Lato" pitchFamily="34" charset="0"/>
                <a:ea typeface="Lato" pitchFamily="34" charset="-122"/>
                <a:cs typeface="Lato" pitchFamily="34" charset="-120"/>
              </a:rPr>
              <a:t>La politique de communication pour un supermarché informatisé doit être centrée sur la clarté, l'engagement numérique et la mise en avant des avantages technologiques offerts , voici quelques proposition : Identité Visuelle Cohérente ,Plateforme Numérique Interactive, Réseaux Sociaux Engagés, Contenu Multimédia Attrayant ,Programme de Fidélité Digital, Communication Proactive sur les Innovations, Communication Interne Transparente, Feedback Actif et Réactif , publicité télévisée ….</a:t>
            </a:r>
            <a:endParaRPr lang="en-US" sz="122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92555"/>
            <a:ext cx="690372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Stratégie de Développement</a:t>
            </a:r>
            <a:endParaRPr lang="en-US" sz="4374" dirty="0"/>
          </a:p>
        </p:txBody>
      </p:sp>
      <p:pic>
        <p:nvPicPr>
          <p:cNvPr id="5" name="Image 1" descr="preencoded.png">    </p:cNvPr>
          <p:cNvPicPr>
            <a:picLocks noChangeAspect="1"/>
          </p:cNvPicPr>
          <p:nvPr/>
        </p:nvPicPr>
        <p:blipFill>
          <a:blip r:embed="rId2"/>
          <a:stretch>
            <a:fillRect/>
          </a:stretch>
        </p:blipFill>
        <p:spPr>
          <a:xfrm>
            <a:off x="2037993" y="2531269"/>
            <a:ext cx="3295888" cy="2036921"/>
          </a:xfrm>
          <a:prstGeom prst="rect">
            <a:avLst/>
          </a:prstGeom>
        </p:spPr>
      </p:pic>
      <p:sp>
        <p:nvSpPr>
          <p:cNvPr id="6" name="Text 2"/>
          <p:cNvSpPr/>
          <p:nvPr/>
        </p:nvSpPr>
        <p:spPr>
          <a:xfrm>
            <a:off x="2037993" y="4845844"/>
            <a:ext cx="265938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Croissance Organique</a:t>
            </a:r>
            <a:endParaRPr lang="en-US" sz="2187" dirty="0"/>
          </a:p>
        </p:txBody>
      </p:sp>
      <p:sp>
        <p:nvSpPr>
          <p:cNvPr id="7" name="Text 3"/>
          <p:cNvSpPr/>
          <p:nvPr/>
        </p:nvSpPr>
        <p:spPr>
          <a:xfrm>
            <a:off x="2037993" y="5415201"/>
            <a:ext cx="3295888"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Privilégiez une expansion progressive en ouvrant de nouveaux magasins dans des zones clés.</a:t>
            </a:r>
            <a:endParaRPr lang="en-US" sz="1750" dirty="0"/>
          </a:p>
        </p:txBody>
      </p:sp>
      <p:pic>
        <p:nvPicPr>
          <p:cNvPr id="8" name="Image 2" descr="preencoded.png">    </p:cNvPr>
          <p:cNvPicPr>
            <a:picLocks noChangeAspect="1"/>
          </p:cNvPicPr>
          <p:nvPr/>
        </p:nvPicPr>
        <p:blipFill>
          <a:blip r:embed="rId3"/>
          <a:stretch>
            <a:fillRect/>
          </a:stretch>
        </p:blipFill>
        <p:spPr>
          <a:xfrm>
            <a:off x="5667137" y="2531269"/>
            <a:ext cx="3296007" cy="2037040"/>
          </a:xfrm>
          <a:prstGeom prst="rect">
            <a:avLst/>
          </a:prstGeom>
        </p:spPr>
      </p:pic>
      <p:sp>
        <p:nvSpPr>
          <p:cNvPr id="9" name="Text 4"/>
          <p:cNvSpPr/>
          <p:nvPr/>
        </p:nvSpPr>
        <p:spPr>
          <a:xfrm>
            <a:off x="5667137" y="4845963"/>
            <a:ext cx="307848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Acquisitions Stratégiques</a:t>
            </a:r>
            <a:endParaRPr lang="en-US" sz="2187" dirty="0"/>
          </a:p>
        </p:txBody>
      </p:sp>
      <p:sp>
        <p:nvSpPr>
          <p:cNvPr id="10" name="Text 5"/>
          <p:cNvSpPr/>
          <p:nvPr/>
        </p:nvSpPr>
        <p:spPr>
          <a:xfrm>
            <a:off x="5667137" y="5415320"/>
            <a:ext cx="3296007" cy="1421606"/>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Explorez les opportunités d'acquisition pour augmenter rapidement votre présence sur le marché.</a:t>
            </a:r>
            <a:endParaRPr lang="en-US" sz="1750" dirty="0"/>
          </a:p>
        </p:txBody>
      </p:sp>
      <p:pic>
        <p:nvPicPr>
          <p:cNvPr id="11" name="Image 3" descr="preencoded.png">    </p:cNvPr>
          <p:cNvPicPr>
            <a:picLocks noChangeAspect="1"/>
          </p:cNvPicPr>
          <p:nvPr/>
        </p:nvPicPr>
        <p:blipFill>
          <a:blip r:embed="rId4"/>
          <a:stretch>
            <a:fillRect/>
          </a:stretch>
        </p:blipFill>
        <p:spPr>
          <a:xfrm>
            <a:off x="9296400" y="2531269"/>
            <a:ext cx="3296007" cy="2037040"/>
          </a:xfrm>
          <a:prstGeom prst="rect">
            <a:avLst/>
          </a:prstGeom>
        </p:spPr>
      </p:pic>
      <p:sp>
        <p:nvSpPr>
          <p:cNvPr id="12" name="Text 6"/>
          <p:cNvSpPr/>
          <p:nvPr/>
        </p:nvSpPr>
        <p:spPr>
          <a:xfrm>
            <a:off x="9296400" y="4845963"/>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Partenariats Clés</a:t>
            </a:r>
            <a:endParaRPr lang="en-US" sz="2187" dirty="0"/>
          </a:p>
        </p:txBody>
      </p:sp>
      <p:sp>
        <p:nvSpPr>
          <p:cNvPr id="13" name="Text 7"/>
          <p:cNvSpPr/>
          <p:nvPr/>
        </p:nvSpPr>
        <p:spPr>
          <a:xfrm>
            <a:off x="9296400" y="5415320"/>
            <a:ext cx="3296007"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Établissez des collaborations stratégiques pour accélérer la croissance et diversifier l'offre.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113359"/>
            <a:ext cx="651510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Logistique et Fournisseurs</a:t>
            </a:r>
            <a:endParaRPr lang="en-US" sz="4374" dirty="0"/>
          </a:p>
        </p:txBody>
      </p:sp>
      <p:sp>
        <p:nvSpPr>
          <p:cNvPr id="5" name="Text 2"/>
          <p:cNvSpPr/>
          <p:nvPr/>
        </p:nvSpPr>
        <p:spPr>
          <a:xfrm>
            <a:off x="2037993" y="3363158"/>
            <a:ext cx="2804160" cy="43172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Achats En Gros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6" name="Text 3"/>
          <p:cNvSpPr/>
          <p:nvPr/>
        </p:nvSpPr>
        <p:spPr>
          <a:xfrm>
            <a:off x="2037993" y="4017050"/>
            <a:ext cx="3157538"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Négociez des partenariats avec des fournisseurs pour obtenir des produits de qualité à des prix avantageux.</a:t>
            </a:r>
            <a:endParaRPr lang="en-US" sz="1750" dirty="0"/>
          </a:p>
        </p:txBody>
      </p:sp>
      <p:sp>
        <p:nvSpPr>
          <p:cNvPr id="7" name="Text 4"/>
          <p:cNvSpPr/>
          <p:nvPr/>
        </p:nvSpPr>
        <p:spPr>
          <a:xfrm>
            <a:off x="5745123" y="3363158"/>
            <a:ext cx="3156347" cy="1264682"/>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Chaîne d'Approvisionnement Agile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8" name="Text 5"/>
          <p:cNvSpPr/>
          <p:nvPr/>
        </p:nvSpPr>
        <p:spPr>
          <a:xfrm>
            <a:off x="5745123" y="4850011"/>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Assurez vous d'une livraison rapide et fiable grâce à une logistique optimisée.</a:t>
            </a:r>
            <a:endParaRPr lang="en-US" sz="1750" dirty="0"/>
          </a:p>
        </p:txBody>
      </p:sp>
      <p:sp>
        <p:nvSpPr>
          <p:cNvPr id="9" name="Text 6"/>
          <p:cNvSpPr/>
          <p:nvPr/>
        </p:nvSpPr>
        <p:spPr>
          <a:xfrm>
            <a:off x="9451062" y="3363158"/>
            <a:ext cx="3156347" cy="848201"/>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Innovation Technologique </a:t>
            </a:r>
            <a:pPr indent="0" marL="0">
              <a:lnSpc>
                <a:spcPts val="3281"/>
              </a:lnSpc>
              <a:buNone/>
            </a:pPr>
            <a:r>
              <a:rPr lang="en-US" sz="2624" dirty="0">
                <a:solidFill>
                  <a:srgbClr val="000000"/>
                </a:solidFill>
                <a:latin typeface="Gelasio" pitchFamily="34" charset="0"/>
                <a:ea typeface="Gelasio" pitchFamily="34" charset="-122"/>
                <a:cs typeface="Gelasio" pitchFamily="34" charset="-120"/>
              </a:rPr>
              <a:t>💡</a:t>
            </a:r>
            <a:endParaRPr lang="en-US" sz="2624" dirty="0"/>
          </a:p>
        </p:txBody>
      </p:sp>
      <p:sp>
        <p:nvSpPr>
          <p:cNvPr id="10" name="Text 7"/>
          <p:cNvSpPr/>
          <p:nvPr/>
        </p:nvSpPr>
        <p:spPr>
          <a:xfrm>
            <a:off x="9451062" y="4433530"/>
            <a:ext cx="3156347"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Adoptez des solutions logistiques automatisées pour une gestion efficace des stocks et des approvisionnements.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93890"/>
            <a:ext cx="51358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Lancement du Projet</a:t>
            </a:r>
            <a:endParaRPr lang="en-US" sz="4374" dirty="0"/>
          </a:p>
        </p:txBody>
      </p:sp>
      <p:sp>
        <p:nvSpPr>
          <p:cNvPr id="6" name="Shape 2"/>
          <p:cNvSpPr/>
          <p:nvPr/>
        </p:nvSpPr>
        <p:spPr>
          <a:xfrm>
            <a:off x="833199" y="2795111"/>
            <a:ext cx="499943" cy="499943"/>
          </a:xfrm>
          <a:prstGeom prst="roundRect">
            <a:avLst>
              <a:gd name="adj" fmla="val 20000"/>
            </a:avLst>
          </a:prstGeom>
          <a:solidFill>
            <a:srgbClr val="E8E8E3"/>
          </a:solidFill>
          <a:ln w="13811">
            <a:solidFill>
              <a:srgbClr val="D1D1C7"/>
            </a:solidFill>
            <a:prstDash val="solid"/>
          </a:ln>
        </p:spPr>
      </p:sp>
      <p:sp>
        <p:nvSpPr>
          <p:cNvPr id="7" name="Text 3"/>
          <p:cNvSpPr/>
          <p:nvPr/>
        </p:nvSpPr>
        <p:spPr>
          <a:xfrm>
            <a:off x="1010722" y="2836783"/>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4"/>
          <p:cNvSpPr/>
          <p:nvPr/>
        </p:nvSpPr>
        <p:spPr>
          <a:xfrm>
            <a:off x="1555313" y="2871430"/>
            <a:ext cx="3535680" cy="36242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Emplacement Stratégique </a:t>
            </a:r>
            <a:pPr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9" name="Text 5"/>
          <p:cNvSpPr/>
          <p:nvPr/>
        </p:nvSpPr>
        <p:spPr>
          <a:xfrm>
            <a:off x="1555313" y="3456027"/>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Choisissez un emplacement central avec une forte demande et un accès facile.</a:t>
            </a:r>
            <a:endParaRPr lang="en-US" sz="1750" dirty="0"/>
          </a:p>
        </p:txBody>
      </p:sp>
      <p:sp>
        <p:nvSpPr>
          <p:cNvPr id="10" name="Shape 6"/>
          <p:cNvSpPr/>
          <p:nvPr/>
        </p:nvSpPr>
        <p:spPr>
          <a:xfrm>
            <a:off x="833199" y="4207192"/>
            <a:ext cx="499943" cy="499943"/>
          </a:xfrm>
          <a:prstGeom prst="roundRect">
            <a:avLst>
              <a:gd name="adj" fmla="val 20000"/>
            </a:avLst>
          </a:prstGeom>
          <a:solidFill>
            <a:srgbClr val="E8E8E3"/>
          </a:solidFill>
          <a:ln w="13811">
            <a:solidFill>
              <a:srgbClr val="D1D1C7"/>
            </a:solidFill>
            <a:prstDash val="solid"/>
          </a:ln>
        </p:spPr>
      </p:sp>
      <p:sp>
        <p:nvSpPr>
          <p:cNvPr id="11" name="Text 7"/>
          <p:cNvSpPr/>
          <p:nvPr/>
        </p:nvSpPr>
        <p:spPr>
          <a:xfrm>
            <a:off x="987862" y="4248864"/>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2" name="Text 8"/>
          <p:cNvSpPr/>
          <p:nvPr/>
        </p:nvSpPr>
        <p:spPr>
          <a:xfrm>
            <a:off x="1555313" y="4283512"/>
            <a:ext cx="3771900" cy="36242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Opportunités de Croissance </a:t>
            </a:r>
            <a:pPr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3" name="Text 9"/>
          <p:cNvSpPr/>
          <p:nvPr/>
        </p:nvSpPr>
        <p:spPr>
          <a:xfrm>
            <a:off x="1555313" y="4868108"/>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Identifiez les régions à fort potentiel de croissance pour l'expansion future.</a:t>
            </a:r>
            <a:endParaRPr lang="en-US" sz="1750" dirty="0"/>
          </a:p>
        </p:txBody>
      </p:sp>
      <p:sp>
        <p:nvSpPr>
          <p:cNvPr id="14" name="Shape 10"/>
          <p:cNvSpPr/>
          <p:nvPr/>
        </p:nvSpPr>
        <p:spPr>
          <a:xfrm>
            <a:off x="833199" y="5619274"/>
            <a:ext cx="499943" cy="499943"/>
          </a:xfrm>
          <a:prstGeom prst="roundRect">
            <a:avLst>
              <a:gd name="adj" fmla="val 20000"/>
            </a:avLst>
          </a:prstGeom>
          <a:solidFill>
            <a:srgbClr val="E8E8E3"/>
          </a:solidFill>
          <a:ln w="13811">
            <a:solidFill>
              <a:srgbClr val="D1D1C7"/>
            </a:solidFill>
            <a:prstDash val="solid"/>
          </a:ln>
        </p:spPr>
      </p:sp>
      <p:sp>
        <p:nvSpPr>
          <p:cNvPr id="15" name="Text 11"/>
          <p:cNvSpPr/>
          <p:nvPr/>
        </p:nvSpPr>
        <p:spPr>
          <a:xfrm>
            <a:off x="991672" y="5660946"/>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6" name="Text 12"/>
          <p:cNvSpPr/>
          <p:nvPr/>
        </p:nvSpPr>
        <p:spPr>
          <a:xfrm>
            <a:off x="1555313" y="5695593"/>
            <a:ext cx="2712720" cy="36242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Marketing Localisé </a:t>
            </a:r>
            <a:pPr indent="0" marL="0">
              <a:lnSpc>
                <a:spcPts val="2734"/>
              </a:lnSpc>
              <a:buNone/>
            </a:pPr>
            <a:r>
              <a:rPr lang="en-US" sz="2187" dirty="0">
                <a:solidFill>
                  <a:srgbClr val="000000"/>
                </a:solidFill>
                <a:latin typeface="Gelasio" pitchFamily="34" charset="0"/>
                <a:ea typeface="Gelasio" pitchFamily="34" charset="-122"/>
                <a:cs typeface="Gelasio" pitchFamily="34" charset="-120"/>
              </a:rPr>
              <a:t>🎯</a:t>
            </a:r>
            <a:endParaRPr lang="en-US" sz="2187" dirty="0"/>
          </a:p>
        </p:txBody>
      </p:sp>
      <p:sp>
        <p:nvSpPr>
          <p:cNvPr id="17" name="Text 13"/>
          <p:cNvSpPr/>
          <p:nvPr/>
        </p:nvSpPr>
        <p:spPr>
          <a:xfrm>
            <a:off x="1555313" y="6280190"/>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Utilisez des stratégies de marketing spécifiques à chaque région pour attirer les clients.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2023-12-03T01:28:01Z</dcterms:created>
  <dcterms:modified xsi:type="dcterms:W3CDTF">2023-12-03T01:28:01Z</dcterms:modified>
</cp:coreProperties>
</file>